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648" r:id="rId5"/>
    <p:sldMasterId id="2147483658" r:id="rId6"/>
  </p:sldMasterIdLst>
  <p:notesMasterIdLst>
    <p:notesMasterId r:id="rId24"/>
  </p:notesMasterIdLst>
  <p:handoutMasterIdLst>
    <p:handoutMasterId r:id="rId25"/>
  </p:handoutMasterIdLst>
  <p:sldIdLst>
    <p:sldId id="568" r:id="rId7"/>
    <p:sldId id="567" r:id="rId8"/>
    <p:sldId id="579" r:id="rId9"/>
    <p:sldId id="550" r:id="rId10"/>
    <p:sldId id="551" r:id="rId11"/>
    <p:sldId id="552" r:id="rId12"/>
    <p:sldId id="553" r:id="rId13"/>
    <p:sldId id="554" r:id="rId14"/>
    <p:sldId id="555" r:id="rId15"/>
    <p:sldId id="556" r:id="rId16"/>
    <p:sldId id="578" r:id="rId17"/>
    <p:sldId id="571" r:id="rId18"/>
    <p:sldId id="572" r:id="rId19"/>
    <p:sldId id="503" r:id="rId20"/>
    <p:sldId id="542" r:id="rId21"/>
    <p:sldId id="544" r:id="rId22"/>
    <p:sldId id="566"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597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27472" autoAdjust="0"/>
    <p:restoredTop sz="89986" autoAdjust="0"/>
  </p:normalViewPr>
  <p:slideViewPr>
    <p:cSldViewPr>
      <p:cViewPr>
        <p:scale>
          <a:sx n="86" d="100"/>
          <a:sy n="86" d="100"/>
        </p:scale>
        <p:origin x="-84" y="-84"/>
      </p:cViewPr>
      <p:guideLst>
        <p:guide orient="horz" pos="2160"/>
        <p:guide pos="2880"/>
      </p:guideLst>
    </p:cSldViewPr>
  </p:slideViewPr>
  <p:outlineViewPr>
    <p:cViewPr>
      <p:scale>
        <a:sx n="33" d="100"/>
        <a:sy n="33" d="100"/>
      </p:scale>
      <p:origin x="0" y="3162"/>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24F12B9-0FE4-4398-BA74-705391441B83}" type="datetimeFigureOut">
              <a:rPr lang="en-US" smtClean="0"/>
              <a:pPr/>
              <a:t>7/8/2012</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B509C7A8-754C-416B-B2F5-5812B10CA4F0}" type="slidenum">
              <a:rPr lang="en-US" smtClean="0"/>
              <a:pPr/>
              <a:t>‹#›</a:t>
            </a:fld>
            <a:endParaRPr lang="en-US"/>
          </a:p>
        </p:txBody>
      </p:sp>
    </p:spTree>
    <p:extLst>
      <p:ext uri="{BB962C8B-B14F-4D97-AF65-F5344CB8AC3E}">
        <p14:creationId xmlns:p14="http://schemas.microsoft.com/office/powerpoint/2010/main" val="414775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B5C79A3-91A5-48BB-9D25-569980BC0DE4}" type="datetimeFigureOut">
              <a:rPr lang="en-US" smtClean="0"/>
              <a:pPr/>
              <a:t>7/8/2012</a:t>
            </a:fld>
            <a:endParaRPr lang="en-AU"/>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25334CB-6BCF-4CFE-A905-F498C4701078}" type="slidenum">
              <a:rPr lang="en-AU" smtClean="0"/>
              <a:pPr/>
              <a:t>‹#›</a:t>
            </a:fld>
            <a:endParaRPr lang="en-AU"/>
          </a:p>
        </p:txBody>
      </p:sp>
    </p:spTree>
    <p:extLst>
      <p:ext uri="{BB962C8B-B14F-4D97-AF65-F5344CB8AC3E}">
        <p14:creationId xmlns:p14="http://schemas.microsoft.com/office/powerpoint/2010/main" val="1385540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anchor="b"/>
          <a:lstStyle/>
          <a:p>
            <a:pPr algn="r"/>
            <a:fld id="{137A1923-5BDD-4819-9A9C-CFC5F4D9B17E}" type="slidenum">
              <a:rPr lang="en-AU" sz="1200">
                <a:latin typeface="Times New Roman" pitchFamily="18" charset="0"/>
              </a:rPr>
              <a:pPr algn="r"/>
              <a:t>1</a:t>
            </a:fld>
            <a:endParaRPr lang="en-AU" sz="1200">
              <a:latin typeface="Times New Roman" pitchFamily="18" charset="0"/>
            </a:endParaRPr>
          </a:p>
        </p:txBody>
      </p:sp>
      <p:sp>
        <p:nvSpPr>
          <p:cNvPr id="35843" name="Rectangle 2"/>
          <p:cNvSpPr>
            <a:spLocks noGrp="1" noRot="1" noChangeAspect="1" noChangeArrowheads="1" noTextEdit="1"/>
          </p:cNvSpPr>
          <p:nvPr>
            <p:ph type="sldImg"/>
          </p:nvPr>
        </p:nvSpPr>
        <p:spPr>
          <a:xfrm>
            <a:off x="917575" y="744538"/>
            <a:ext cx="4962525" cy="3722687"/>
          </a:xfrm>
          <a:ln/>
        </p:spPr>
      </p:sp>
      <p:sp>
        <p:nvSpPr>
          <p:cNvPr id="35844" name="Rectangle 3"/>
          <p:cNvSpPr>
            <a:spLocks noGrp="1" noChangeArrowheads="1"/>
          </p:cNvSpPr>
          <p:nvPr>
            <p:ph type="body" idx="1"/>
          </p:nvPr>
        </p:nvSpPr>
        <p:spPr>
          <a:xfrm>
            <a:off x="906357" y="4715153"/>
            <a:ext cx="4984962" cy="4466987"/>
          </a:xfrm>
          <a:noFill/>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E6A9CF5-2B2D-4459-9A4C-43503D2F5A34}" type="slidenum">
              <a:rPr lang="en-AU" smtClean="0"/>
              <a:pPr/>
              <a:t>3</a:t>
            </a:fld>
            <a:endParaRPr lang="en-AU" smtClean="0"/>
          </a:p>
        </p:txBody>
      </p:sp>
      <p:sp>
        <p:nvSpPr>
          <p:cNvPr id="66563" name="Rectangle 2"/>
          <p:cNvSpPr>
            <a:spLocks noGrp="1" noRot="1" noChangeAspect="1" noChangeArrowheads="1" noTextEdit="1"/>
          </p:cNvSpPr>
          <p:nvPr>
            <p:ph type="sldImg"/>
          </p:nvPr>
        </p:nvSpPr>
        <p:spPr>
          <a:xfrm>
            <a:off x="917575" y="744538"/>
            <a:ext cx="4962525" cy="3722687"/>
          </a:xfrm>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anchor="b"/>
          <a:lstStyle/>
          <a:p>
            <a:pPr algn="r"/>
            <a:fld id="{61709614-87DC-4BB8-9163-F68B3495E426}" type="slidenum">
              <a:rPr lang="en-AU" sz="1200">
                <a:latin typeface="Times New Roman" pitchFamily="18" charset="0"/>
              </a:rPr>
              <a:pPr algn="r"/>
              <a:t>4</a:t>
            </a:fld>
            <a:endParaRPr lang="en-AU" sz="1200">
              <a:latin typeface="Times New Roman" pitchFamily="18" charset="0"/>
            </a:endParaRPr>
          </a:p>
        </p:txBody>
      </p:sp>
      <p:sp>
        <p:nvSpPr>
          <p:cNvPr id="164867" name="Rectangle 2"/>
          <p:cNvSpPr>
            <a:spLocks noGrp="1" noRot="1" noChangeAspect="1" noChangeArrowheads="1" noTextEdit="1"/>
          </p:cNvSpPr>
          <p:nvPr>
            <p:ph type="sldImg"/>
          </p:nvPr>
        </p:nvSpPr>
        <p:spPr>
          <a:xfrm>
            <a:off x="917575" y="744538"/>
            <a:ext cx="4962525" cy="3722687"/>
          </a:xfrm>
          <a:ln/>
        </p:spPr>
      </p:sp>
      <p:sp>
        <p:nvSpPr>
          <p:cNvPr id="164868" name="Rectangle 3"/>
          <p:cNvSpPr>
            <a:spLocks noGrp="1" noChangeArrowheads="1"/>
          </p:cNvSpPr>
          <p:nvPr>
            <p:ph type="body" idx="1"/>
          </p:nvPr>
        </p:nvSpPr>
        <p:spPr>
          <a:xfrm>
            <a:off x="906357" y="4715153"/>
            <a:ext cx="4984962" cy="4466987"/>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xfrm>
            <a:off x="917575" y="744538"/>
            <a:ext cx="4962525" cy="3722687"/>
          </a:xfrm>
          <a:ln/>
        </p:spPr>
      </p:sp>
      <p:sp>
        <p:nvSpPr>
          <p:cNvPr id="166915" name="Rectangle 3"/>
          <p:cNvSpPr>
            <a:spLocks noGrp="1" noChangeArrowheads="1"/>
          </p:cNvSpPr>
          <p:nvPr>
            <p:ph type="body" idx="1"/>
          </p:nvPr>
        </p:nvSpPr>
        <p:spPr>
          <a:xfrm>
            <a:off x="906357" y="4715153"/>
            <a:ext cx="4984962" cy="4466987"/>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anchor="b"/>
          <a:lstStyle/>
          <a:p>
            <a:pPr algn="r"/>
            <a:fld id="{23C21F2D-2E63-406B-B5B1-12CD6D410C94}" type="slidenum">
              <a:rPr lang="en-AU" sz="1200">
                <a:latin typeface="Times New Roman" pitchFamily="18" charset="0"/>
              </a:rPr>
              <a:pPr algn="r"/>
              <a:t>6</a:t>
            </a:fld>
            <a:endParaRPr lang="en-AU" sz="1200">
              <a:latin typeface="Times New Roman" pitchFamily="18" charset="0"/>
            </a:endParaRPr>
          </a:p>
        </p:txBody>
      </p:sp>
      <p:sp>
        <p:nvSpPr>
          <p:cNvPr id="168963" name="Rectangle 2"/>
          <p:cNvSpPr>
            <a:spLocks noGrp="1" noRot="1" noChangeAspect="1" noChangeArrowheads="1" noTextEdit="1"/>
          </p:cNvSpPr>
          <p:nvPr>
            <p:ph type="sldImg"/>
          </p:nvPr>
        </p:nvSpPr>
        <p:spPr>
          <a:xfrm>
            <a:off x="917575" y="744538"/>
            <a:ext cx="4962525" cy="3722687"/>
          </a:xfrm>
          <a:ln/>
        </p:spPr>
      </p:sp>
      <p:sp>
        <p:nvSpPr>
          <p:cNvPr id="168964"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xfrm>
            <a:off x="917575" y="744538"/>
            <a:ext cx="4962525" cy="3722687"/>
          </a:xfrm>
          <a:ln/>
        </p:spPr>
      </p:sp>
      <p:sp>
        <p:nvSpPr>
          <p:cNvPr id="171011" name="Rectangle 3"/>
          <p:cNvSpPr>
            <a:spLocks noGrp="1" noChangeArrowheads="1"/>
          </p:cNvSpPr>
          <p:nvPr>
            <p:ph type="body" idx="1"/>
          </p:nvPr>
        </p:nvSpPr>
        <p:spPr>
          <a:xfrm>
            <a:off x="906357" y="4715153"/>
            <a:ext cx="4984962" cy="4466987"/>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anchor="b"/>
          <a:lstStyle/>
          <a:p>
            <a:pPr algn="r"/>
            <a:fld id="{4FB0FF27-007C-47CD-AEF9-308733A9E43A}" type="slidenum">
              <a:rPr lang="en-AU" sz="1200">
                <a:latin typeface="Times New Roman" pitchFamily="18" charset="0"/>
              </a:rPr>
              <a:pPr algn="r"/>
              <a:t>8</a:t>
            </a:fld>
            <a:endParaRPr lang="en-AU" sz="1200">
              <a:latin typeface="Times New Roman" pitchFamily="18" charset="0"/>
            </a:endParaRPr>
          </a:p>
        </p:txBody>
      </p:sp>
      <p:sp>
        <p:nvSpPr>
          <p:cNvPr id="173059" name="Rectangle 2"/>
          <p:cNvSpPr>
            <a:spLocks noGrp="1" noRot="1" noChangeAspect="1" noChangeArrowheads="1" noTextEdit="1"/>
          </p:cNvSpPr>
          <p:nvPr>
            <p:ph type="sldImg"/>
          </p:nvPr>
        </p:nvSpPr>
        <p:spPr>
          <a:xfrm>
            <a:off x="917575" y="744538"/>
            <a:ext cx="4962525" cy="3722687"/>
          </a:xfrm>
          <a:ln/>
        </p:spPr>
      </p:sp>
      <p:sp>
        <p:nvSpPr>
          <p:cNvPr id="173060"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anchor="b"/>
          <a:lstStyle/>
          <a:p>
            <a:pPr algn="r"/>
            <a:fld id="{867A7E3A-10D4-4B99-AB57-320DE4F705C8}" type="slidenum">
              <a:rPr lang="en-AU" sz="1200">
                <a:latin typeface="Times New Roman" pitchFamily="18" charset="0"/>
              </a:rPr>
              <a:pPr algn="r"/>
              <a:t>9</a:t>
            </a:fld>
            <a:endParaRPr lang="en-AU" sz="1200">
              <a:latin typeface="Times New Roman" pitchFamily="18" charset="0"/>
            </a:endParaRPr>
          </a:p>
        </p:txBody>
      </p:sp>
      <p:sp>
        <p:nvSpPr>
          <p:cNvPr id="179203" name="Rectangle 2"/>
          <p:cNvSpPr>
            <a:spLocks noGrp="1" noRot="1" noChangeAspect="1" noChangeArrowheads="1" noTextEdit="1"/>
          </p:cNvSpPr>
          <p:nvPr>
            <p:ph type="sldImg"/>
          </p:nvPr>
        </p:nvSpPr>
        <p:spPr>
          <a:xfrm>
            <a:off x="917575" y="744538"/>
            <a:ext cx="4962525" cy="3722687"/>
          </a:xfrm>
          <a:ln/>
        </p:spPr>
      </p:sp>
      <p:sp>
        <p:nvSpPr>
          <p:cNvPr id="179204"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anchor="b"/>
          <a:lstStyle/>
          <a:p>
            <a:pPr algn="r"/>
            <a:fld id="{6528E0B1-72A5-471B-A08B-6803081F1E4C}" type="slidenum">
              <a:rPr lang="en-AU" sz="1200">
                <a:latin typeface="Times New Roman" pitchFamily="18" charset="0"/>
              </a:rPr>
              <a:pPr algn="r"/>
              <a:t>10</a:t>
            </a:fld>
            <a:endParaRPr lang="en-AU" sz="1200">
              <a:latin typeface="Times New Roman" pitchFamily="18" charset="0"/>
            </a:endParaRPr>
          </a:p>
        </p:txBody>
      </p:sp>
      <p:sp>
        <p:nvSpPr>
          <p:cNvPr id="182275" name="Rectangle 2"/>
          <p:cNvSpPr>
            <a:spLocks noGrp="1" noRot="1" noChangeAspect="1" noChangeArrowheads="1" noTextEdit="1"/>
          </p:cNvSpPr>
          <p:nvPr>
            <p:ph type="sldImg"/>
          </p:nvPr>
        </p:nvSpPr>
        <p:spPr>
          <a:xfrm>
            <a:off x="917575" y="744538"/>
            <a:ext cx="4962525" cy="3722687"/>
          </a:xfrm>
          <a:ln/>
        </p:spPr>
      </p:sp>
      <p:sp>
        <p:nvSpPr>
          <p:cNvPr id="182276"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25334CB-6BCF-4CFE-A905-F498C4701078}" type="slidenum">
              <a:rPr lang="en-AU" smtClean="0"/>
              <a:pPr/>
              <a:t>11</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100" dirty="0" smtClean="0">
                <a:latin typeface="Arial" pitchFamily="34" charset="0"/>
                <a:cs typeface="Arial" pitchFamily="34" charset="0"/>
              </a:rPr>
              <a:t>One of the important components of the Outlook Report is the assessment of protection and management. It is one of the eight assessments required by the Great Barrier Reef Marine Park Act. </a:t>
            </a:r>
          </a:p>
          <a:p>
            <a:endParaRPr lang="en-US" sz="1100" dirty="0" smtClean="0">
              <a:latin typeface="Arial" pitchFamily="34" charset="0"/>
              <a:cs typeface="Arial" pitchFamily="34" charset="0"/>
            </a:endParaRPr>
          </a:p>
          <a:p>
            <a:r>
              <a:rPr lang="en-US" sz="1100" dirty="0" smtClean="0">
                <a:latin typeface="Arial" pitchFamily="34" charset="0"/>
                <a:cs typeface="Arial" pitchFamily="34" charset="0"/>
              </a:rPr>
              <a:t>The assessment covers, at a high level, </a:t>
            </a:r>
            <a:r>
              <a:rPr lang="en-US" sz="1100" u="sng" dirty="0" smtClean="0">
                <a:latin typeface="Arial" pitchFamily="34" charset="0"/>
                <a:cs typeface="Arial" pitchFamily="34" charset="0"/>
              </a:rPr>
              <a:t>all measures </a:t>
            </a:r>
            <a:r>
              <a:rPr lang="en-US" sz="1100" dirty="0" smtClean="0">
                <a:latin typeface="Arial" pitchFamily="34" charset="0"/>
                <a:cs typeface="Arial" pitchFamily="34" charset="0"/>
              </a:rPr>
              <a:t>to protect and manage the Great Barrier Reef ecosystem, </a:t>
            </a:r>
            <a:r>
              <a:rPr lang="en-US" sz="1100" u="sng" dirty="0" smtClean="0">
                <a:latin typeface="Arial" pitchFamily="34" charset="0"/>
                <a:cs typeface="Arial" pitchFamily="34" charset="0"/>
              </a:rPr>
              <a:t>not just management activities undertaken by the GBRMPA. </a:t>
            </a:r>
          </a:p>
          <a:p>
            <a:endParaRPr lang="en-US" sz="1100" dirty="0" smtClean="0">
              <a:latin typeface="Arial" pitchFamily="34" charset="0"/>
              <a:cs typeface="Arial" pitchFamily="34" charset="0"/>
            </a:endParaRPr>
          </a:p>
          <a:p>
            <a:pPr defTabSz="911151">
              <a:defRPr/>
            </a:pPr>
            <a:r>
              <a:rPr lang="en-US" sz="1100" dirty="0" smtClean="0">
                <a:latin typeface="Arial" pitchFamily="34" charset="0"/>
                <a:cs typeface="Arial" pitchFamily="34" charset="0"/>
              </a:rPr>
              <a:t>Unlike the other assessments, this one was undertaken independently by </a:t>
            </a:r>
            <a:r>
              <a:rPr lang="en-US" sz="1100" u="sng" dirty="0" smtClean="0">
                <a:latin typeface="Arial" pitchFamily="34" charset="0"/>
                <a:cs typeface="Arial" pitchFamily="34" charset="0"/>
              </a:rPr>
              <a:t>Marc Hockings and Brian Gilligan </a:t>
            </a:r>
            <a:r>
              <a:rPr lang="en-US" sz="1100" dirty="0" smtClean="0">
                <a:latin typeface="Arial" pitchFamily="34" charset="0"/>
                <a:cs typeface="Arial" pitchFamily="34" charset="0"/>
              </a:rPr>
              <a:t>who are very experienced in protected area management, public policy and governance. They examined 12 management topics, including areas such as climate change, marine tourism, fishing, water quality and biodiversity protection.</a:t>
            </a:r>
          </a:p>
          <a:p>
            <a:pPr defTabSz="911151">
              <a:defRPr/>
            </a:pPr>
            <a:endParaRPr lang="en-US" sz="1100" dirty="0" smtClean="0">
              <a:latin typeface="Arial" pitchFamily="34" charset="0"/>
              <a:cs typeface="Arial" pitchFamily="34" charset="0"/>
            </a:endParaRPr>
          </a:p>
          <a:p>
            <a:pPr defTabSz="911151">
              <a:defRPr/>
            </a:pPr>
            <a:r>
              <a:rPr lang="en-US" sz="1100" dirty="0" smtClean="0">
                <a:latin typeface="Arial" pitchFamily="34" charset="0"/>
                <a:cs typeface="Arial" pitchFamily="34" charset="0"/>
              </a:rPr>
              <a:t>They used the</a:t>
            </a:r>
            <a:r>
              <a:rPr lang="en-US" sz="1100" u="sng" dirty="0" smtClean="0">
                <a:latin typeface="Arial" pitchFamily="34" charset="0"/>
                <a:cs typeface="Arial" pitchFamily="34" charset="0"/>
              </a:rPr>
              <a:t> six management elements developed by the IUCN World Commission on Protected Areas</a:t>
            </a:r>
            <a:r>
              <a:rPr lang="en-US" sz="1100" dirty="0" smtClean="0">
                <a:latin typeface="Arial" pitchFamily="34" charset="0"/>
                <a:cs typeface="Arial" pitchFamily="34" charset="0"/>
              </a:rPr>
              <a:t>. In this framework, the </a:t>
            </a:r>
            <a:r>
              <a:rPr lang="en-AU" sz="1100" dirty="0" smtClean="0">
                <a:latin typeface="Arial" pitchFamily="34" charset="0"/>
                <a:cs typeface="Arial" pitchFamily="34" charset="0"/>
              </a:rPr>
              <a:t>management arrangements are assessed from the perspectives of their design, their adequacy of implementation, and their delivery of outcomes. This approach is IUCN's standard and used in over 100 countries covering 7 000 protected areas.</a:t>
            </a:r>
          </a:p>
          <a:p>
            <a:endParaRPr lang="en-US" sz="1100" dirty="0" smtClean="0">
              <a:latin typeface="Arial" pitchFamily="34" charset="0"/>
              <a:cs typeface="Arial" pitchFamily="34" charset="0"/>
            </a:endParaRPr>
          </a:p>
          <a:p>
            <a:r>
              <a:rPr lang="en-US" sz="1100" dirty="0" smtClean="0">
                <a:latin typeface="Arial" pitchFamily="34" charset="0"/>
                <a:cs typeface="Arial" pitchFamily="34" charset="0"/>
              </a:rPr>
              <a:t>Significant </a:t>
            </a:r>
            <a:r>
              <a:rPr lang="en-US" sz="1100" u="sng" dirty="0" smtClean="0">
                <a:latin typeface="Arial" pitchFamily="34" charset="0"/>
                <a:cs typeface="Arial" pitchFamily="34" charset="0"/>
              </a:rPr>
              <a:t>background information was collected through two workshops </a:t>
            </a:r>
            <a:r>
              <a:rPr lang="en-US" sz="1100" dirty="0" smtClean="0">
                <a:latin typeface="Arial" pitchFamily="34" charset="0"/>
                <a:cs typeface="Arial" pitchFamily="34" charset="0"/>
              </a:rPr>
              <a:t>involving representatives across Australian and Queensland Government agencies. </a:t>
            </a:r>
          </a:p>
          <a:p>
            <a:endParaRPr lang="en-US" sz="1100" dirty="0" smtClean="0">
              <a:latin typeface="Arial" pitchFamily="34" charset="0"/>
              <a:cs typeface="Arial" pitchFamily="34" charset="0"/>
            </a:endParaRPr>
          </a:p>
          <a:p>
            <a:r>
              <a:rPr lang="en-US" sz="1100" dirty="0" smtClean="0">
                <a:latin typeface="Arial" pitchFamily="34" charset="0"/>
                <a:cs typeface="Arial" pitchFamily="34" charset="0"/>
              </a:rPr>
              <a:t>The external assessors synthesized this information and provided an 'effectiveness' statement against each of the six elements for 12 management topics. </a:t>
            </a:r>
          </a:p>
          <a:p>
            <a:endParaRPr lang="en-US" sz="1100" dirty="0" smtClean="0">
              <a:latin typeface="Arial" pitchFamily="34" charset="0"/>
              <a:cs typeface="Arial" pitchFamily="34" charset="0"/>
            </a:endParaRPr>
          </a:p>
          <a:p>
            <a:r>
              <a:rPr lang="en-US" sz="1100" dirty="0" smtClean="0">
                <a:latin typeface="Arial" pitchFamily="34" charset="0"/>
                <a:cs typeface="Arial" pitchFamily="34" charset="0"/>
              </a:rPr>
              <a:t>Their report was accepted by the Chairman of the GBRMPA, and it forms the basis of the ‘assessment of measures to protect and manage’ the Great Barrier Reef (Chapter 6). The full report can be found on the online information system.</a:t>
            </a:r>
          </a:p>
          <a:p>
            <a:endParaRPr lang="en-AU" sz="1100" dirty="0" smtClean="0">
              <a:latin typeface="Arial" pitchFamily="34" charset="0"/>
              <a:cs typeface="Arial" pitchFamily="34" charset="0"/>
            </a:endParaRPr>
          </a:p>
          <a:p>
            <a:endParaRPr lang="en-US" sz="1100" dirty="0" smtClean="0">
              <a:latin typeface="Arial" pitchFamily="34" charset="0"/>
              <a:cs typeface="Arial" pitchFamily="34" charset="0"/>
            </a:endParaRPr>
          </a:p>
          <a:p>
            <a:endParaRPr lang="en-US" sz="1100" dirty="0" smtClean="0">
              <a:latin typeface="Arial" pitchFamily="34" charset="0"/>
              <a:cs typeface="Arial" pitchFamily="34" charset="0"/>
            </a:endParaRPr>
          </a:p>
          <a:p>
            <a:endParaRPr lang="en-US" sz="1100" dirty="0" smtClean="0">
              <a:latin typeface="Arial" pitchFamily="34" charset="0"/>
              <a:cs typeface="Arial" pitchFamily="34" charset="0"/>
            </a:endParaRPr>
          </a:p>
          <a:p>
            <a:endParaRPr lang="en-US" sz="11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DB140C3-F077-4B57-83C0-CC22A6874EF3}" type="slidenum">
              <a:rPr lang="en-AU" smtClean="0"/>
              <a:pPr/>
              <a:t>12</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These</a:t>
            </a:r>
            <a:r>
              <a:rPr lang="en-AU" baseline="0" dirty="0" smtClean="0"/>
              <a:t> were the management topics assessed. Some of them directly relate to the values of the Great Barrier Reef (shown in dark blue), some are external factors that influence the Reef (green) and the remaining 7 are direct uses (light blue).</a:t>
            </a:r>
          </a:p>
          <a:p>
            <a:endParaRPr lang="en-AU" baseline="0" dirty="0" smtClean="0"/>
          </a:p>
          <a:p>
            <a:r>
              <a:rPr lang="en-AU" baseline="0" dirty="0" smtClean="0"/>
              <a:t>Importantly, the assessment of climate change is only in relation to management measures undertaken specifically to protect and manage the Great Barrier Reef and did not consider national and global initiatives.</a:t>
            </a:r>
          </a:p>
          <a:p>
            <a:endParaRPr lang="en-AU" baseline="0" dirty="0" smtClean="0"/>
          </a:p>
          <a:p>
            <a:r>
              <a:rPr lang="en-AU" baseline="0" dirty="0" smtClean="0"/>
              <a:t>All the input from the government agencies for each of these topics was considered by the expert assessors in relation to the 6 assessment criteria.</a:t>
            </a:r>
            <a:endParaRPr lang="en-AU" dirty="0"/>
          </a:p>
        </p:txBody>
      </p:sp>
      <p:sp>
        <p:nvSpPr>
          <p:cNvPr id="4" name="Slide Number Placeholder 3"/>
          <p:cNvSpPr>
            <a:spLocks noGrp="1"/>
          </p:cNvSpPr>
          <p:nvPr>
            <p:ph type="sldNum" sz="quarter" idx="10"/>
          </p:nvPr>
        </p:nvSpPr>
        <p:spPr/>
        <p:txBody>
          <a:bodyPr/>
          <a:lstStyle/>
          <a:p>
            <a:fld id="{DDB140C3-F077-4B57-83C0-CC22A6874EF3}" type="slidenum">
              <a:rPr lang="en-AU" smtClean="0"/>
              <a:pPr/>
              <a:t>13</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AU" dirty="0" smtClean="0"/>
          </a:p>
          <a:p>
            <a:r>
              <a:rPr lang="en-AU" dirty="0" smtClean="0"/>
              <a:t>As you</a:t>
            </a:r>
            <a:r>
              <a:rPr lang="en-AU" baseline="0" dirty="0" smtClean="0"/>
              <a:t> can read, t</a:t>
            </a:r>
            <a:r>
              <a:rPr lang="en-AU" dirty="0" smtClean="0"/>
              <a:t>he</a:t>
            </a:r>
            <a:r>
              <a:rPr lang="en-AU" baseline="0" dirty="0" smtClean="0"/>
              <a:t> overall conclusion of the Outlook Report is that the  </a:t>
            </a:r>
            <a:r>
              <a:rPr lang="en-AU" u="sng" baseline="0" dirty="0" smtClean="0"/>
              <a:t>outlook for the </a:t>
            </a:r>
            <a:r>
              <a:rPr lang="en-AU" b="0" i="0" u="sng" dirty="0" smtClean="0"/>
              <a:t>Great Barrier Reef ecosystem is at a crossroad</a:t>
            </a:r>
            <a:r>
              <a:rPr lang="en-AU" b="0" i="0" dirty="0" smtClean="0"/>
              <a:t>. </a:t>
            </a:r>
          </a:p>
          <a:p>
            <a:endParaRPr lang="en-AU" b="0" i="0" dirty="0" smtClean="0"/>
          </a:p>
          <a:p>
            <a:r>
              <a:rPr lang="en-AU" i="0" dirty="0" smtClean="0"/>
              <a:t>While the Great Barrier Reef is recognised as one of the world's best managed reefs and is likely to survive better under the pressure of accumulating risks than most reef ecosystems, the Outlook Report identifies that the </a:t>
            </a:r>
            <a:r>
              <a:rPr lang="en-AU" i="0" u="sng" dirty="0" smtClean="0"/>
              <a:t>current long-term outlook for the Great Barrier Reef is poor</a:t>
            </a:r>
            <a:r>
              <a:rPr lang="en-AU" i="0" dirty="0" smtClean="0"/>
              <a:t>. </a:t>
            </a:r>
          </a:p>
          <a:p>
            <a:endParaRPr lang="en-AU" i="0" dirty="0" smtClean="0"/>
          </a:p>
          <a:p>
            <a:r>
              <a:rPr lang="en-AU" i="0" dirty="0" smtClean="0"/>
              <a:t>Unavoidably future predictions of </a:t>
            </a:r>
            <a:r>
              <a:rPr lang="en-AU" i="0" u="sng" dirty="0" smtClean="0"/>
              <a:t>climate change dominate </a:t>
            </a:r>
            <a:r>
              <a:rPr lang="en-AU" i="0" dirty="0" smtClean="0"/>
              <a:t>most aspects of the Great Barrier Reef's outlook over the next few decades. Decisions made in the next several years are likely to determine its long-term future. The future outlook for the Great Barrier Reef will depend to a large degree, on the </a:t>
            </a:r>
            <a:r>
              <a:rPr lang="en-AU" i="0" u="sng" dirty="0" smtClean="0"/>
              <a:t>extent to which climate change is addressed </a:t>
            </a:r>
            <a:r>
              <a:rPr lang="en-AU" i="0" dirty="0" smtClean="0"/>
              <a:t>worldwide and on the </a:t>
            </a:r>
            <a:r>
              <a:rPr lang="en-AU" i="0" u="sng" dirty="0" smtClean="0"/>
              <a:t>resilience of the ecosystem</a:t>
            </a:r>
            <a:r>
              <a:rPr lang="en-AU" i="0" dirty="0" smtClean="0"/>
              <a:t> in the immediate future. </a:t>
            </a:r>
          </a:p>
          <a:p>
            <a:endParaRPr lang="en-AU" i="0" dirty="0" smtClean="0"/>
          </a:p>
          <a:p>
            <a:r>
              <a:rPr lang="en-AU" i="0" dirty="0" smtClean="0"/>
              <a:t>In terms of the formal assessment of the 'long-term outlook for the Great Barrier Reef ecosystem', the Outlook Report concludes that the Assessment Grade is 'POOR'</a:t>
            </a:r>
            <a:r>
              <a:rPr lang="en-AU" i="0" baseline="0" dirty="0" smtClean="0"/>
              <a:t>.</a:t>
            </a:r>
            <a:r>
              <a:rPr lang="en-AU" i="0" dirty="0" smtClean="0"/>
              <a:t> </a:t>
            </a:r>
          </a:p>
          <a:p>
            <a:endParaRPr lang="en-AU" i="0" dirty="0" smtClean="0"/>
          </a:p>
          <a:p>
            <a:endParaRPr lang="en-AU" i="0" dirty="0" smtClean="0"/>
          </a:p>
          <a:p>
            <a:endParaRPr lang="en-AU" i="0" dirty="0" smtClean="0"/>
          </a:p>
        </p:txBody>
      </p:sp>
      <p:sp>
        <p:nvSpPr>
          <p:cNvPr id="4" name="Slide Number Placeholder 3"/>
          <p:cNvSpPr>
            <a:spLocks noGrp="1"/>
          </p:cNvSpPr>
          <p:nvPr>
            <p:ph type="sldNum" sz="quarter" idx="10"/>
          </p:nvPr>
        </p:nvSpPr>
        <p:spPr/>
        <p:txBody>
          <a:bodyPr/>
          <a:lstStyle/>
          <a:p>
            <a:fld id="{DDB140C3-F077-4B57-83C0-CC22A6874EF3}" type="slidenum">
              <a:rPr lang="en-AU" smtClean="0"/>
              <a:pPr/>
              <a:t>14</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5334CB-6BCF-4CFE-A905-F498C4701078}" type="slidenum">
              <a:rPr lang="en-AU" smtClean="0"/>
              <a:pPr/>
              <a:t>15</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"Part of the Government's response to the World Heritage Commission's</a:t>
            </a:r>
            <a:r>
              <a:rPr lang="en-AU" baseline="0" dirty="0" smtClean="0"/>
              <a:t> concerns.</a:t>
            </a:r>
          </a:p>
          <a:p>
            <a:r>
              <a:rPr lang="en-AU" baseline="0" dirty="0" smtClean="0"/>
              <a:t>A</a:t>
            </a:r>
            <a:r>
              <a:rPr lang="en-AU" dirty="0" smtClean="0"/>
              <a:t>void ANY comment on</a:t>
            </a:r>
            <a:r>
              <a:rPr lang="en-AU" baseline="0" dirty="0" smtClean="0"/>
              <a:t> WHC recommendations. Refer to RR / online.</a:t>
            </a:r>
          </a:p>
          <a:p>
            <a:endParaRPr lang="en-AU" baseline="0" dirty="0" smtClean="0"/>
          </a:p>
          <a:p>
            <a:r>
              <a:rPr lang="en-AU" baseline="0" dirty="0" smtClean="0"/>
              <a:t>Reserve slides at end with more detail. EPBC</a:t>
            </a:r>
            <a:endParaRPr lang="en-AU" dirty="0"/>
          </a:p>
        </p:txBody>
      </p:sp>
      <p:sp>
        <p:nvSpPr>
          <p:cNvPr id="4" name="Slide Number Placeholder 3"/>
          <p:cNvSpPr>
            <a:spLocks noGrp="1"/>
          </p:cNvSpPr>
          <p:nvPr>
            <p:ph type="sldNum" sz="quarter" idx="10"/>
          </p:nvPr>
        </p:nvSpPr>
        <p:spPr/>
        <p:txBody>
          <a:bodyPr/>
          <a:lstStyle/>
          <a:p>
            <a:fld id="{725334CB-6BCF-4CFE-A905-F498C4701078}" type="slidenum">
              <a:rPr lang="en-AU" smtClean="0"/>
              <a:pPr/>
              <a:t>16</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6E238F9-E2FF-4305-8A06-E9F1CA0580AE}" type="slidenum">
              <a:rPr lang="en-AU" smtClean="0"/>
              <a:pPr/>
              <a:t>17</a:t>
            </a:fld>
            <a:endParaRPr lang="en-AU" smtClean="0"/>
          </a:p>
        </p:txBody>
      </p:sp>
      <p:sp>
        <p:nvSpPr>
          <p:cNvPr id="19459" name="Rectangle 2"/>
          <p:cNvSpPr>
            <a:spLocks noGrp="1" noRot="1" noChangeAspect="1" noChangeArrowheads="1" noTextEdit="1"/>
          </p:cNvSpPr>
          <p:nvPr>
            <p:ph type="sldImg"/>
          </p:nvPr>
        </p:nvSpPr>
        <p:spPr>
          <a:xfrm>
            <a:off x="917575" y="744538"/>
            <a:ext cx="4962525" cy="3722687"/>
          </a:xfrm>
          <a:ln/>
        </p:spPr>
      </p:sp>
      <p:sp>
        <p:nvSpPr>
          <p:cNvPr id="19460" name="Rectangle 3"/>
          <p:cNvSpPr>
            <a:spLocks noGrp="1" noChangeArrowheads="1"/>
          </p:cNvSpPr>
          <p:nvPr>
            <p:ph type="body" idx="1"/>
          </p:nvPr>
        </p:nvSpPr>
        <p:spPr>
          <a:noFill/>
          <a:ln/>
        </p:spPr>
        <p:txBody>
          <a:bodyPr/>
          <a:lstStyle/>
          <a:p>
            <a:pPr eaLnBrk="1" hangingPunct="1"/>
            <a:r>
              <a:rPr lang="en-US" dirty="0" smtClean="0"/>
              <a:t>Step-up in management: and we are on it-</a:t>
            </a:r>
            <a:r>
              <a:rPr lang="en-US" baseline="0" dirty="0" smtClean="0"/>
              <a:t> aware of issues (cumulative impacts) through Outlook 09 and other processes, and Strategic Assessment provides an ideal framework for strategic planning and implementation of necessary actions.</a:t>
            </a:r>
          </a:p>
          <a:p>
            <a:pPr eaLnBrk="1" hangingPunct="1"/>
            <a:r>
              <a:rPr lang="en-US" baseline="0" dirty="0" smtClean="0"/>
              <a:t>NO mention of WHC Recommendations etc.</a:t>
            </a: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al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Bulleted list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500042"/>
            <a:ext cx="4829180" cy="642943"/>
          </a:xfrm>
          <a:prstGeom prst="rect">
            <a:avLst/>
          </a:prstGeom>
        </p:spPr>
        <p:txBody>
          <a:bodyPr rtlCol="0">
            <a:noAutofit/>
          </a:bodyPr>
          <a:lstStyle/>
          <a:p>
            <a:r>
              <a:rPr lang="en-US" dirty="0" smtClean="0"/>
              <a:t>Click to edit Master title style</a:t>
            </a:r>
            <a:endParaRPr lang="en-AU" dirty="0"/>
          </a:p>
        </p:txBody>
      </p:sp>
      <p:sp>
        <p:nvSpPr>
          <p:cNvPr id="5" name="Text Placeholder 4"/>
          <p:cNvSpPr>
            <a:spLocks noGrp="1"/>
          </p:cNvSpPr>
          <p:nvPr>
            <p:ph type="body" sz="quarter" idx="10"/>
          </p:nvPr>
        </p:nvSpPr>
        <p:spPr>
          <a:xfrm>
            <a:off x="500063" y="1571612"/>
            <a:ext cx="8215312" cy="4572000"/>
          </a:xfrm>
          <a:prstGeom prst="rect">
            <a:avLst/>
          </a:prstGeom>
          <a:ln>
            <a:noFill/>
          </a:ln>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Footer Placeholder 10"/>
          <p:cNvSpPr>
            <a:spLocks noGrp="1"/>
          </p:cNvSpPr>
          <p:nvPr>
            <p:ph type="ftr" sz="quarter" idx="11"/>
          </p:nvPr>
        </p:nvSpPr>
        <p:spPr>
          <a:xfrm>
            <a:off x="428627" y="6356351"/>
            <a:ext cx="559117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AU"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ulleted list GBRMP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4" name="Text Placeholder 3"/>
          <p:cNvSpPr>
            <a:spLocks noGrp="1"/>
          </p:cNvSpPr>
          <p:nvPr>
            <p:ph type="body" sz="quarter" idx="10"/>
          </p:nvPr>
        </p:nvSpPr>
        <p:spPr>
          <a:xfrm>
            <a:off x="428625" y="1643063"/>
            <a:ext cx="8358188" cy="4500563"/>
          </a:xfrm>
          <a:prstGeom prst="rect">
            <a:avLst/>
          </a:prstGeo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lvl1pPr fontAlgn="auto">
              <a:spcBef>
                <a:spcPts val="0"/>
              </a:spcBef>
              <a:spcAft>
                <a:spcPts val="0"/>
              </a:spcAft>
              <a:defRPr>
                <a:latin typeface="+mn-lt"/>
              </a:defRPr>
            </a:lvl1pPr>
          </a:lstStyle>
          <a:p>
            <a:pPr>
              <a:defRPr/>
            </a:pPr>
            <a:fld id="{B85247B5-7126-4304-B5A2-803B4A30CED8}" type="datetimeFigureOut">
              <a:rPr lang="en-US"/>
              <a:pPr>
                <a:defRPr/>
              </a:pPr>
              <a:t>7/8/2012</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lvl1pPr fontAlgn="auto">
              <a:spcBef>
                <a:spcPts val="0"/>
              </a:spcBef>
              <a:spcAft>
                <a:spcPts val="0"/>
              </a:spcAft>
              <a:defRPr>
                <a:latin typeface="+mn-lt"/>
              </a:defRPr>
            </a:lvl1pPr>
          </a:lstStyle>
          <a:p>
            <a:pPr>
              <a:defRPr/>
            </a:pPr>
            <a:fld id="{90EED03D-202C-4871-AF04-A8B929CD940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3"/>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4648200" y="1600201"/>
            <a:ext cx="4038600" cy="4525963"/>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8"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endParaRPr lang="en-A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57158" y="428605"/>
            <a:ext cx="4929222" cy="714380"/>
          </a:xfrm>
        </p:spPr>
        <p:txBody>
          <a:bodyPr/>
          <a:lstStyle>
            <a:lvl1pPr>
              <a:defRPr>
                <a:latin typeface="Verdana" pitchFamily="34" charset="0"/>
              </a:defRPr>
            </a:lvl1pPr>
          </a:lstStyle>
          <a:p>
            <a:r>
              <a:rPr lang="en-US" dirty="0" smtClean="0"/>
              <a:t>Click to edit Master title style</a:t>
            </a:r>
            <a:endParaRPr lang="en-AU" dirty="0"/>
          </a:p>
        </p:txBody>
      </p:sp>
      <p:sp>
        <p:nvSpPr>
          <p:cNvPr id="3" name="Content Placeholder 2"/>
          <p:cNvSpPr>
            <a:spLocks noGrp="1"/>
          </p:cNvSpPr>
          <p:nvPr>
            <p:ph sz="half" idx="1"/>
          </p:nvPr>
        </p:nvSpPr>
        <p:spPr>
          <a:xfrm>
            <a:off x="457200" y="1600201"/>
            <a:ext cx="4038600" cy="45259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4648200" y="1600201"/>
            <a:ext cx="4038600" cy="45259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bulleted li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6" name="Text Placeholder 5"/>
          <p:cNvSpPr>
            <a:spLocks noGrp="1"/>
          </p:cNvSpPr>
          <p:nvPr>
            <p:ph type="body" sz="quarter" idx="10"/>
          </p:nvPr>
        </p:nvSpPr>
        <p:spPr>
          <a:xfrm>
            <a:off x="428625" y="1571612"/>
            <a:ext cx="4071938" cy="4572000"/>
          </a:xfr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5"/>
          <p:cNvSpPr>
            <a:spLocks noGrp="1"/>
          </p:cNvSpPr>
          <p:nvPr>
            <p:ph type="body" sz="quarter" idx="12"/>
          </p:nvPr>
        </p:nvSpPr>
        <p:spPr>
          <a:xfrm>
            <a:off x="4714876" y="1571644"/>
            <a:ext cx="4071938" cy="4572000"/>
          </a:xfr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5"/>
            <a:ext cx="4972056" cy="714380"/>
          </a:xfrm>
        </p:spPr>
        <p:txBody>
          <a:bodyPr/>
          <a:lstStyle>
            <a:lvl1pPr>
              <a:defRPr>
                <a:latin typeface="Verdana" pitchFamily="34" charset="0"/>
              </a:defRPr>
            </a:lvl1pPr>
          </a:lstStyle>
          <a:p>
            <a:r>
              <a:rPr lang="en-US" dirty="0" smtClean="0"/>
              <a:t>Click to edit Master title style</a:t>
            </a:r>
            <a:endParaRPr lang="en-AU" dirty="0"/>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ed list GBRMP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4" name="Text Placeholder 3"/>
          <p:cNvSpPr>
            <a:spLocks noGrp="1"/>
          </p:cNvSpPr>
          <p:nvPr>
            <p:ph type="body" sz="quarter" idx="10"/>
          </p:nvPr>
        </p:nvSpPr>
        <p:spPr>
          <a:xfrm>
            <a:off x="428625" y="1643063"/>
            <a:ext cx="8358188" cy="4500563"/>
          </a:xfr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pic>
        <p:nvPicPr>
          <p:cNvPr id="5" name="Picture 6" descr="PFP logo no text"/>
          <p:cNvPicPr>
            <a:picLocks noChangeAspect="1" noChangeArrowheads="1"/>
          </p:cNvPicPr>
          <p:nvPr userDrawn="1"/>
        </p:nvPicPr>
        <p:blipFill>
          <a:blip r:embed="rId2" cstate="screen"/>
          <a:srcRect/>
          <a:stretch>
            <a:fillRect/>
          </a:stretch>
        </p:blipFill>
        <p:spPr bwMode="auto">
          <a:xfrm>
            <a:off x="179514" y="6309320"/>
            <a:ext cx="727997" cy="475680"/>
          </a:xfrm>
          <a:prstGeom prst="rect">
            <a:avLst/>
          </a:prstGeom>
          <a:noFill/>
          <a:ln w="9525">
            <a:noFill/>
            <a:miter lim="800000"/>
            <a:headEnd/>
            <a:tailEnd/>
          </a:ln>
        </p:spPr>
      </p:pic>
      <p:sp>
        <p:nvSpPr>
          <p:cNvPr id="6" name="Text Box 7"/>
          <p:cNvSpPr txBox="1">
            <a:spLocks noChangeArrowheads="1"/>
          </p:cNvSpPr>
          <p:nvPr userDrawn="1"/>
        </p:nvSpPr>
        <p:spPr bwMode="auto">
          <a:xfrm>
            <a:off x="891724" y="6400801"/>
            <a:ext cx="1758815" cy="461665"/>
          </a:xfrm>
          <a:prstGeom prst="rect">
            <a:avLst/>
          </a:prstGeom>
          <a:noFill/>
          <a:ln w="9525">
            <a:noFill/>
            <a:miter lim="800000"/>
            <a:headEnd/>
            <a:tailEnd/>
          </a:ln>
        </p:spPr>
        <p:txBody>
          <a:bodyPr wrap="none">
            <a:spAutoFit/>
          </a:bodyPr>
          <a:lstStyle/>
          <a:p>
            <a:pPr algn="ctr"/>
            <a:r>
              <a:rPr lang="en-AU" sz="1200" b="1" dirty="0">
                <a:latin typeface="Times New Roman" pitchFamily="18" charset="0"/>
              </a:rPr>
              <a:t>Pew Fellows Program</a:t>
            </a:r>
          </a:p>
          <a:p>
            <a:pPr algn="ctr"/>
            <a:r>
              <a:rPr lang="en-AU" sz="1200" b="1" dirty="0">
                <a:latin typeface="Times New Roman" pitchFamily="18" charset="0"/>
              </a:rPr>
              <a:t>in Marine Conservation</a:t>
            </a:r>
          </a:p>
        </p:txBody>
      </p:sp>
      <p:pic>
        <p:nvPicPr>
          <p:cNvPr id="7" name="Picture 8"/>
          <p:cNvPicPr>
            <a:picLocks noChangeAspect="1" noChangeArrowheads="1"/>
          </p:cNvPicPr>
          <p:nvPr userDrawn="1"/>
        </p:nvPicPr>
        <p:blipFill>
          <a:blip r:embed="rId3" cstate="screen"/>
          <a:srcRect/>
          <a:stretch>
            <a:fillRect/>
          </a:stretch>
        </p:blipFill>
        <p:spPr bwMode="auto">
          <a:xfrm>
            <a:off x="6372200" y="6277253"/>
            <a:ext cx="2771800" cy="608131"/>
          </a:xfrm>
          <a:prstGeom prst="rect">
            <a:avLst/>
          </a:prstGeom>
          <a:solidFill>
            <a:schemeClr val="accent5">
              <a:lumMod val="75000"/>
            </a:schemeClr>
          </a:solid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Bulleted list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
        <p:nvSpPr>
          <p:cNvPr id="5" name="Text Placeholder 4"/>
          <p:cNvSpPr>
            <a:spLocks noGrp="1"/>
          </p:cNvSpPr>
          <p:nvPr>
            <p:ph type="body" sz="quarter" idx="10"/>
          </p:nvPr>
        </p:nvSpPr>
        <p:spPr>
          <a:xfrm>
            <a:off x="500063" y="1571612"/>
            <a:ext cx="8215312" cy="4572000"/>
          </a:xfrm>
          <a:prstGeom prst="rect">
            <a:avLst/>
          </a:prstGeom>
          <a:ln>
            <a:noFill/>
          </a:ln>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Footer Placeholder 10"/>
          <p:cNvSpPr>
            <a:spLocks noGrp="1"/>
          </p:cNvSpPr>
          <p:nvPr>
            <p:ph type="ftr" sz="quarter" idx="3"/>
          </p:nvPr>
        </p:nvSpPr>
        <p:spPr>
          <a:xfrm>
            <a:off x="428596" y="6356351"/>
            <a:ext cx="55912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dirty="0" smtClean="0"/>
              <a:t>UNDER EMBARGO UNTIL TABLED IN AUSTRALIAN PARLIAMENT</a:t>
            </a:r>
            <a:endParaRPr lang="en-A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6" descr="PFP logo no text"/>
          <p:cNvPicPr>
            <a:picLocks noChangeAspect="1" noChangeArrowheads="1"/>
          </p:cNvPicPr>
          <p:nvPr userDrawn="1"/>
        </p:nvPicPr>
        <p:blipFill>
          <a:blip r:embed="rId2" cstate="screen"/>
          <a:srcRect/>
          <a:stretch>
            <a:fillRect/>
          </a:stretch>
        </p:blipFill>
        <p:spPr bwMode="auto">
          <a:xfrm>
            <a:off x="179514" y="6309320"/>
            <a:ext cx="727997" cy="475680"/>
          </a:xfrm>
          <a:prstGeom prst="rect">
            <a:avLst/>
          </a:prstGeom>
          <a:noFill/>
          <a:ln w="9525">
            <a:noFill/>
            <a:miter lim="800000"/>
            <a:headEnd/>
            <a:tailEnd/>
          </a:ln>
        </p:spPr>
      </p:pic>
      <p:sp>
        <p:nvSpPr>
          <p:cNvPr id="3" name="Text Box 7"/>
          <p:cNvSpPr txBox="1">
            <a:spLocks noChangeArrowheads="1"/>
          </p:cNvSpPr>
          <p:nvPr userDrawn="1"/>
        </p:nvSpPr>
        <p:spPr bwMode="auto">
          <a:xfrm>
            <a:off x="891724" y="6400801"/>
            <a:ext cx="1758815" cy="461665"/>
          </a:xfrm>
          <a:prstGeom prst="rect">
            <a:avLst/>
          </a:prstGeom>
          <a:noFill/>
          <a:ln w="9525">
            <a:noFill/>
            <a:miter lim="800000"/>
            <a:headEnd/>
            <a:tailEnd/>
          </a:ln>
        </p:spPr>
        <p:txBody>
          <a:bodyPr wrap="none">
            <a:spAutoFit/>
          </a:bodyPr>
          <a:lstStyle/>
          <a:p>
            <a:pPr algn="ctr"/>
            <a:r>
              <a:rPr lang="en-AU" sz="1200" b="1" dirty="0">
                <a:latin typeface="Times New Roman" pitchFamily="18" charset="0"/>
              </a:rPr>
              <a:t>Pew Fellows Program</a:t>
            </a:r>
          </a:p>
          <a:p>
            <a:pPr algn="ctr"/>
            <a:r>
              <a:rPr lang="en-AU" sz="1200" b="1" dirty="0">
                <a:latin typeface="Times New Roman" pitchFamily="18" charset="0"/>
              </a:rPr>
              <a:t>in Marine Conservation</a:t>
            </a:r>
          </a:p>
        </p:txBody>
      </p:sp>
      <p:pic>
        <p:nvPicPr>
          <p:cNvPr id="4" name="Picture 8"/>
          <p:cNvPicPr>
            <a:picLocks noChangeAspect="1" noChangeArrowheads="1"/>
          </p:cNvPicPr>
          <p:nvPr userDrawn="1"/>
        </p:nvPicPr>
        <p:blipFill>
          <a:blip r:embed="rId3" cstate="screen"/>
          <a:srcRect/>
          <a:stretch>
            <a:fillRect/>
          </a:stretch>
        </p:blipFill>
        <p:spPr bwMode="auto">
          <a:xfrm>
            <a:off x="6372200" y="6277253"/>
            <a:ext cx="2771800" cy="608131"/>
          </a:xfrm>
          <a:prstGeom prst="rect">
            <a:avLst/>
          </a:prstGeom>
          <a:solidFill>
            <a:schemeClr val="accent5">
              <a:lumMod val="75000"/>
            </a:schemeClr>
          </a:solid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525963"/>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stStyle>
          <a:p>
            <a:pPr lvl="0"/>
            <a:r>
              <a:rPr lang="en-US" dirty="0" smtClean="0"/>
              <a:t>Click to edit Master text styles</a:t>
            </a:r>
          </a:p>
          <a:p>
            <a:pPr lvl="1"/>
            <a:r>
              <a:rPr lang="en-US" dirty="0" smtClean="0"/>
              <a:t>Second level</a:t>
            </a:r>
            <a:endParaRPr lang="en-AU" dirty="0"/>
          </a:p>
        </p:txBody>
      </p:sp>
      <p:sp>
        <p:nvSpPr>
          <p:cNvPr id="7"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Bulleted list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
        <p:nvSpPr>
          <p:cNvPr id="5" name="Text Placeholder 4"/>
          <p:cNvSpPr>
            <a:spLocks noGrp="1"/>
          </p:cNvSpPr>
          <p:nvPr>
            <p:ph type="body" sz="quarter" idx="10"/>
          </p:nvPr>
        </p:nvSpPr>
        <p:spPr>
          <a:xfrm>
            <a:off x="500063" y="1571612"/>
            <a:ext cx="8215312" cy="4572000"/>
          </a:xfrm>
          <a:prstGeom prst="rect">
            <a:avLst/>
          </a:prstGeom>
          <a:ln>
            <a:noFill/>
          </a:ln>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3"/>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4648200" y="1600201"/>
            <a:ext cx="4038600" cy="4525963"/>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8"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Bulleted list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
        <p:nvSpPr>
          <p:cNvPr id="6" name="Text Placeholder 5"/>
          <p:cNvSpPr>
            <a:spLocks noGrp="1"/>
          </p:cNvSpPr>
          <p:nvPr>
            <p:ph type="body" sz="quarter" idx="10"/>
          </p:nvPr>
        </p:nvSpPr>
        <p:spPr>
          <a:xfrm>
            <a:off x="428625" y="1643083"/>
            <a:ext cx="4071938" cy="4572000"/>
          </a:xfrm>
          <a:prstGeom prst="rect">
            <a:avLst/>
          </a:prstGeom>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Text Placeholder 5"/>
          <p:cNvSpPr>
            <a:spLocks noGrp="1"/>
          </p:cNvSpPr>
          <p:nvPr>
            <p:ph type="body" sz="quarter" idx="12"/>
          </p:nvPr>
        </p:nvSpPr>
        <p:spPr>
          <a:xfrm>
            <a:off x="4714904" y="1643051"/>
            <a:ext cx="4071938" cy="4572000"/>
          </a:xfrm>
          <a:prstGeom prst="rect">
            <a:avLst/>
          </a:prstGeom>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3"/>
          </a:xfrm>
          <a:prstGeom prst="rect">
            <a:avLst/>
          </a:prstGeom>
        </p:spPr>
        <p:txBody>
          <a:bodyPr anchor="b"/>
          <a:lstStyle>
            <a:lvl1pPr marL="0" indent="0">
              <a:buNone/>
              <a:defRPr sz="2400" b="1">
                <a:solidFill>
                  <a:srgbClr val="2A5972"/>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
        <p:nvSpPr>
          <p:cNvPr id="5" name="Text Placeholder 4"/>
          <p:cNvSpPr>
            <a:spLocks noGrp="1"/>
          </p:cNvSpPr>
          <p:nvPr>
            <p:ph type="body" sz="quarter" idx="3"/>
          </p:nvPr>
        </p:nvSpPr>
        <p:spPr>
          <a:xfrm>
            <a:off x="4645027" y="1535113"/>
            <a:ext cx="4041775" cy="639763"/>
          </a:xfrm>
          <a:prstGeom prst="rect">
            <a:avLst/>
          </a:prstGeom>
        </p:spPr>
        <p:txBody>
          <a:bodyPr anchor="b"/>
          <a:lstStyle>
            <a:lvl1pPr marL="0" indent="0">
              <a:buNone/>
              <a:defRPr sz="2400" b="1">
                <a:solidFill>
                  <a:srgbClr val="2A5972"/>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
        <p:nvSpPr>
          <p:cNvPr id="10"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lvl1pPr algn="l">
              <a:defRPr/>
            </a:lvl1pPr>
          </a:lstStyle>
          <a:p>
            <a:r>
              <a:rPr lang="en-US" dirty="0" smtClean="0"/>
              <a:t>Click to edit Master title style</a:t>
            </a:r>
            <a:endParaRPr lang="en-AU"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al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ulleted list GBRMP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4" name="Text Placeholder 3"/>
          <p:cNvSpPr>
            <a:spLocks noGrp="1"/>
          </p:cNvSpPr>
          <p:nvPr>
            <p:ph type="body" sz="quarter" idx="10"/>
          </p:nvPr>
        </p:nvSpPr>
        <p:spPr>
          <a:xfrm>
            <a:off x="428625" y="1643063"/>
            <a:ext cx="8358188" cy="4500563"/>
          </a:xfrm>
          <a:prstGeom prst="rect">
            <a:avLst/>
          </a:prstGeo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lvl1pPr fontAlgn="auto">
              <a:spcBef>
                <a:spcPts val="0"/>
              </a:spcBef>
              <a:spcAft>
                <a:spcPts val="0"/>
              </a:spcAft>
              <a:defRPr>
                <a:latin typeface="+mn-lt"/>
              </a:defRPr>
            </a:lvl1pPr>
          </a:lstStyle>
          <a:p>
            <a:pPr>
              <a:defRPr/>
            </a:pPr>
            <a:fld id="{B85247B5-7126-4304-B5A2-803B4A30CED8}" type="datetimeFigureOut">
              <a:rPr lang="en-US"/>
              <a:pPr>
                <a:defRPr/>
              </a:pPr>
              <a:t>7/8/2012</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lvl1pPr fontAlgn="auto">
              <a:spcBef>
                <a:spcPts val="0"/>
              </a:spcBef>
              <a:spcAft>
                <a:spcPts val="0"/>
              </a:spcAft>
              <a:defRPr>
                <a:latin typeface="+mn-lt"/>
              </a:defRPr>
            </a:lvl1pPr>
          </a:lstStyle>
          <a:p>
            <a:pPr>
              <a:defRPr/>
            </a:pPr>
            <a:fld id="{90EED03D-202C-4871-AF04-A8B929CD9403}"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1.gif"/><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image" Target="../media/image1.gi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3.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2A5972"/>
        </a:solidFill>
        <a:effectLst/>
      </p:bgPr>
    </p:bg>
    <p:spTree>
      <p:nvGrpSpPr>
        <p:cNvPr id="1" name=""/>
        <p:cNvGrpSpPr/>
        <p:nvPr/>
      </p:nvGrpSpPr>
      <p:grpSpPr>
        <a:xfrm>
          <a:off x="0" y="0"/>
          <a:ext cx="0" cy="0"/>
          <a:chOff x="0" y="0"/>
          <a:chExt cx="0" cy="0"/>
        </a:xfrm>
      </p:grpSpPr>
      <p:sp>
        <p:nvSpPr>
          <p:cNvPr id="8" name="Rectangle 12"/>
          <p:cNvSpPr>
            <a:spLocks noChangeArrowheads="1"/>
          </p:cNvSpPr>
          <p:nvPr/>
        </p:nvSpPr>
        <p:spPr bwMode="auto">
          <a:xfrm>
            <a:off x="0" y="0"/>
            <a:ext cx="9144000" cy="1371600"/>
          </a:xfrm>
          <a:prstGeom prst="rect">
            <a:avLst/>
          </a:prstGeom>
          <a:solidFill>
            <a:srgbClr val="2A5972"/>
          </a:solidFill>
          <a:ln w="9525">
            <a:noFill/>
            <a:miter lim="800000"/>
            <a:headEnd/>
            <a:tailEnd/>
          </a:ln>
          <a:effectLst/>
        </p:spPr>
        <p:txBody>
          <a:bodyPr wrap="none" anchor="ctr"/>
          <a:lstStyle/>
          <a:p>
            <a:pPr>
              <a:defRPr/>
            </a:pPr>
            <a:endParaRPr lang="en-AU">
              <a:latin typeface="Times New Roman" charset="0"/>
            </a:endParaRPr>
          </a:p>
        </p:txBody>
      </p:sp>
      <p:pic>
        <p:nvPicPr>
          <p:cNvPr id="13" name="Picture 12" descr="Logo copy.jpg"/>
          <p:cNvPicPr>
            <a:picLocks noChangeAspect="1"/>
          </p:cNvPicPr>
          <p:nvPr/>
        </p:nvPicPr>
        <p:blipFill>
          <a:blip r:embed="rId8" cstate="screen"/>
          <a:stretch>
            <a:fillRect/>
          </a:stretch>
        </p:blipFill>
        <p:spPr>
          <a:xfrm>
            <a:off x="5500695" y="237921"/>
            <a:ext cx="2997693" cy="985372"/>
          </a:xfrm>
          <a:prstGeom prst="rect">
            <a:avLst/>
          </a:prstGeom>
        </p:spPr>
      </p:pic>
      <p:sp>
        <p:nvSpPr>
          <p:cNvPr id="14" name="Title Placeholder 1"/>
          <p:cNvSpPr>
            <a:spLocks noGrp="1"/>
          </p:cNvSpPr>
          <p:nvPr>
            <p:ph type="title"/>
          </p:nvPr>
        </p:nvSpPr>
        <p:spPr>
          <a:xfrm>
            <a:off x="457200" y="2571744"/>
            <a:ext cx="7758138" cy="1071571"/>
          </a:xfrm>
          <a:prstGeom prst="rect">
            <a:avLst/>
          </a:prstGeom>
        </p:spPr>
        <p:txBody>
          <a:bodyPr vert="horz" lIns="91440" tIns="45720" rIns="91440" bIns="45720" rtlCol="0" anchor="ctr">
            <a:noAutofit/>
          </a:bodyPr>
          <a:lstStyle/>
          <a:p>
            <a:r>
              <a:rPr lang="en-US" smtClean="0"/>
              <a:t>Click to edit Master title style</a:t>
            </a:r>
            <a:endParaRPr lang="en-AU" dirty="0"/>
          </a:p>
        </p:txBody>
      </p:sp>
    </p:spTree>
  </p:cSld>
  <p:clrMap bg1="lt1" tx1="dk1" bg2="lt2" tx2="dk2" accent1="accent1" accent2="accent2" accent3="accent3" accent4="accent4" accent5="accent5" accent6="accent6" hlink="hlink" folHlink="folHlink"/>
  <p:sldLayoutIdLst>
    <p:sldLayoutId id="2147483669" r:id="rId1"/>
    <p:sldLayoutId id="2147483675" r:id="rId2"/>
    <p:sldLayoutId id="2147483676" r:id="rId3"/>
    <p:sldLayoutId id="2147483680" r:id="rId4"/>
    <p:sldLayoutId id="2147483687" r:id="rId5"/>
    <p:sldLayoutId id="2147483693" r:id="rId6"/>
  </p:sldLayoutIdLst>
  <p:txStyles>
    <p:titleStyle>
      <a:lvl1pPr algn="l" defTabSz="914400" rtl="0" eaLnBrk="1" latinLnBrk="0" hangingPunct="1">
        <a:spcBef>
          <a:spcPct val="0"/>
        </a:spcBef>
        <a:buNone/>
        <a:defRPr sz="40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2"/>
          <p:cNvSpPr>
            <a:spLocks noChangeArrowheads="1"/>
          </p:cNvSpPr>
          <p:nvPr/>
        </p:nvSpPr>
        <p:spPr bwMode="auto">
          <a:xfrm>
            <a:off x="0" y="0"/>
            <a:ext cx="9144000" cy="1371600"/>
          </a:xfrm>
          <a:prstGeom prst="rect">
            <a:avLst/>
          </a:prstGeom>
          <a:solidFill>
            <a:srgbClr val="2A5972"/>
          </a:solidFill>
          <a:ln w="9525">
            <a:noFill/>
            <a:miter lim="800000"/>
            <a:headEnd/>
            <a:tailEnd/>
          </a:ln>
          <a:effectLst/>
        </p:spPr>
        <p:txBody>
          <a:bodyPr wrap="none" anchor="ctr"/>
          <a:lstStyle/>
          <a:p>
            <a:pPr>
              <a:defRPr/>
            </a:pPr>
            <a:endParaRPr lang="en-AU">
              <a:latin typeface="Times New Roman" charset="0"/>
            </a:endParaRPr>
          </a:p>
        </p:txBody>
      </p:sp>
      <p:sp>
        <p:nvSpPr>
          <p:cNvPr id="2" name="Title Placeholder 1"/>
          <p:cNvSpPr>
            <a:spLocks noGrp="1"/>
          </p:cNvSpPr>
          <p:nvPr>
            <p:ph type="title"/>
          </p:nvPr>
        </p:nvSpPr>
        <p:spPr>
          <a:xfrm>
            <a:off x="457200" y="428605"/>
            <a:ext cx="4829180" cy="714380"/>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endParaRPr lang="en-AU" dirty="0"/>
          </a:p>
        </p:txBody>
      </p:sp>
      <p:pic>
        <p:nvPicPr>
          <p:cNvPr id="22" name="Picture 21" descr="Logo copy.jpg"/>
          <p:cNvPicPr>
            <a:picLocks noChangeAspect="1"/>
          </p:cNvPicPr>
          <p:nvPr/>
        </p:nvPicPr>
        <p:blipFill>
          <a:blip r:embed="rId12" cstate="screen"/>
          <a:stretch>
            <a:fillRect/>
          </a:stretch>
        </p:blipFill>
        <p:spPr>
          <a:xfrm>
            <a:off x="5500695" y="237921"/>
            <a:ext cx="2997693" cy="98537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8" r:id="rId4"/>
    <p:sldLayoutId id="2147483653" r:id="rId5"/>
    <p:sldLayoutId id="2147483654" r:id="rId6"/>
    <p:sldLayoutId id="2147483664" r:id="rId7"/>
    <p:sldLayoutId id="2147483674" r:id="rId8"/>
    <p:sldLayoutId id="2147483690" r:id="rId9"/>
    <p:sldLayoutId id="2147483691" r:id="rId10"/>
  </p:sldLayoutIdLst>
  <p:timing>
    <p:tnLst>
      <p:par>
        <p:cTn id="1" dur="indefinite" restart="never" nodeType="tmRoot"/>
      </p:par>
    </p:tnLst>
  </p:timing>
  <p:txStyles>
    <p:titleStyle>
      <a:lvl1pPr algn="l" defTabSz="914400" rtl="0" eaLnBrk="1" latinLnBrk="0" hangingPunct="1">
        <a:spcBef>
          <a:spcPct val="0"/>
        </a:spcBef>
        <a:buNone/>
        <a:defRPr sz="28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None/>
        <a:defRPr sz="2400" b="1" kern="1200">
          <a:solidFill>
            <a:srgbClr val="2A5972"/>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None/>
        <a:defRPr sz="2000" kern="1200">
          <a:solidFill>
            <a:schemeClr val="tx1"/>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12"/>
          <p:cNvSpPr>
            <a:spLocks noChangeArrowheads="1"/>
          </p:cNvSpPr>
          <p:nvPr/>
        </p:nvSpPr>
        <p:spPr bwMode="auto">
          <a:xfrm>
            <a:off x="0" y="0"/>
            <a:ext cx="9144000" cy="1371600"/>
          </a:xfrm>
          <a:prstGeom prst="rect">
            <a:avLst/>
          </a:prstGeom>
          <a:solidFill>
            <a:srgbClr val="2A5972"/>
          </a:solidFill>
          <a:ln w="9525">
            <a:noFill/>
            <a:miter lim="800000"/>
            <a:headEnd/>
            <a:tailEnd/>
          </a:ln>
          <a:effectLst/>
        </p:spPr>
        <p:txBody>
          <a:bodyPr wrap="none" anchor="ctr"/>
          <a:lstStyle/>
          <a:p>
            <a:pPr>
              <a:defRPr/>
            </a:pPr>
            <a:endParaRPr lang="en-AU">
              <a:latin typeface="Times New Roman" charset="0"/>
            </a:endParaRPr>
          </a:p>
        </p:txBody>
      </p:sp>
      <p:sp>
        <p:nvSpPr>
          <p:cNvPr id="13" name="Title Placeholder 1"/>
          <p:cNvSpPr>
            <a:spLocks noGrp="1"/>
          </p:cNvSpPr>
          <p:nvPr>
            <p:ph type="title"/>
          </p:nvPr>
        </p:nvSpPr>
        <p:spPr>
          <a:xfrm>
            <a:off x="457200" y="500042"/>
            <a:ext cx="4829180" cy="642943"/>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pic>
        <p:nvPicPr>
          <p:cNvPr id="15" name="Picture 14" descr="Logo copy.jpg"/>
          <p:cNvPicPr>
            <a:picLocks noChangeAspect="1"/>
          </p:cNvPicPr>
          <p:nvPr/>
        </p:nvPicPr>
        <p:blipFill>
          <a:blip r:embed="rId12" cstate="screen"/>
          <a:stretch>
            <a:fillRect/>
          </a:stretch>
        </p:blipFill>
        <p:spPr>
          <a:xfrm>
            <a:off x="5500695" y="237921"/>
            <a:ext cx="2997693" cy="985372"/>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60" r:id="rId2"/>
    <p:sldLayoutId id="2147483667" r:id="rId3"/>
    <p:sldLayoutId id="2147483662" r:id="rId4"/>
    <p:sldLayoutId id="2147483666" r:id="rId5"/>
    <p:sldLayoutId id="2147483663" r:id="rId6"/>
    <p:sldLayoutId id="2147483682" r:id="rId7"/>
    <p:sldLayoutId id="2147483683" r:id="rId8"/>
    <p:sldLayoutId id="2147483684" r:id="rId9"/>
    <p:sldLayoutId id="2147483685" r:id="rId10"/>
  </p:sldLayoutIdLst>
  <p:txStyles>
    <p:titleStyle>
      <a:lvl1pPr algn="l" defTabSz="914400" rtl="0" eaLnBrk="1" latinLnBrk="0" hangingPunct="1">
        <a:spcBef>
          <a:spcPct val="0"/>
        </a:spcBef>
        <a:buNone/>
        <a:defRPr sz="28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8.jpeg"/><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image" Target="../media/image17.emf"/><Relationship Id="rId5" Type="http://schemas.openxmlformats.org/officeDocument/2006/relationships/oleObject" Target="../embeddings/Microsoft_Excel_97-2003_Worksheet1.xls"/><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5" name="Picture 9" descr="Rf_Good"/>
          <p:cNvPicPr>
            <a:picLocks noChangeAspect="1" noChangeArrowheads="1"/>
          </p:cNvPicPr>
          <p:nvPr/>
        </p:nvPicPr>
        <p:blipFill>
          <a:blip r:embed="rId3" cstate="screen"/>
          <a:srcRect/>
          <a:stretch>
            <a:fillRect/>
          </a:stretch>
        </p:blipFill>
        <p:spPr bwMode="auto">
          <a:xfrm>
            <a:off x="0" y="0"/>
            <a:ext cx="9144000" cy="6858000"/>
          </a:xfrm>
          <a:prstGeom prst="rect">
            <a:avLst/>
          </a:prstGeom>
          <a:noFill/>
        </p:spPr>
      </p:pic>
      <p:sp>
        <p:nvSpPr>
          <p:cNvPr id="34819" name="Rectangle 3"/>
          <p:cNvSpPr>
            <a:spLocks noGrp="1" noChangeArrowheads="1"/>
          </p:cNvSpPr>
          <p:nvPr>
            <p:ph type="ctrTitle" idx="4294967295"/>
          </p:nvPr>
        </p:nvSpPr>
        <p:spPr>
          <a:xfrm>
            <a:off x="684214" y="1016100"/>
            <a:ext cx="7056139" cy="2412901"/>
          </a:xfrm>
          <a:gradFill rotWithShape="1">
            <a:gsLst>
              <a:gs pos="0">
                <a:schemeClr val="accent1">
                  <a:alpha val="50000"/>
                </a:schemeClr>
              </a:gs>
              <a:gs pos="100000">
                <a:schemeClr val="accent1">
                  <a:gamma/>
                  <a:shade val="87843"/>
                  <a:invGamma/>
                  <a:alpha val="50000"/>
                </a:schemeClr>
              </a:gs>
            </a:gsLst>
            <a:lin ang="5400000" scaled="1"/>
          </a:gradFill>
        </p:spPr>
        <p:txBody>
          <a:bodyPr/>
          <a:lstStyle/>
          <a:p>
            <a:r>
              <a:rPr lang="en-AU" dirty="0" smtClean="0"/>
              <a:t>Caring for</a:t>
            </a:r>
            <a:br>
              <a:rPr lang="en-AU" dirty="0" smtClean="0"/>
            </a:br>
            <a:r>
              <a:rPr lang="en-AU" dirty="0" smtClean="0"/>
              <a:t>The Great Barrier Reef</a:t>
            </a:r>
            <a:br>
              <a:rPr lang="en-AU" dirty="0" smtClean="0"/>
            </a:br>
            <a:r>
              <a:rPr lang="en-AU" dirty="0" smtClean="0"/>
              <a:t>Marine Park &amp;</a:t>
            </a:r>
            <a:br>
              <a:rPr lang="en-AU" dirty="0" smtClean="0"/>
            </a:br>
            <a:r>
              <a:rPr lang="en-AU" dirty="0" smtClean="0"/>
              <a:t>World Heritage Area</a:t>
            </a:r>
            <a:endParaRPr lang="en-AU" dirty="0"/>
          </a:p>
        </p:txBody>
      </p:sp>
      <p:pic>
        <p:nvPicPr>
          <p:cNvPr id="34824" name="Picture 12" descr="Logo copy.jpg"/>
          <p:cNvPicPr>
            <a:picLocks noChangeAspect="1"/>
          </p:cNvPicPr>
          <p:nvPr/>
        </p:nvPicPr>
        <p:blipFill>
          <a:blip r:embed="rId4" cstate="screen"/>
          <a:srcRect/>
          <a:stretch>
            <a:fillRect/>
          </a:stretch>
        </p:blipFill>
        <p:spPr bwMode="auto">
          <a:xfrm>
            <a:off x="6146800" y="0"/>
            <a:ext cx="2997200" cy="985839"/>
          </a:xfrm>
          <a:prstGeom prst="rect">
            <a:avLst/>
          </a:prstGeom>
          <a:noFill/>
          <a:ln w="9525">
            <a:noFill/>
            <a:miter lim="800000"/>
            <a:headEnd/>
            <a:tailEnd/>
          </a:ln>
        </p:spPr>
      </p:pic>
      <p:sp>
        <p:nvSpPr>
          <p:cNvPr id="10" name="Text Placeholder 9"/>
          <p:cNvSpPr>
            <a:spLocks noGrp="1"/>
          </p:cNvSpPr>
          <p:nvPr>
            <p:ph type="body" idx="4294967295"/>
          </p:nvPr>
        </p:nvSpPr>
        <p:spPr>
          <a:xfrm>
            <a:off x="467544" y="4365104"/>
            <a:ext cx="8229600" cy="1584176"/>
          </a:xfrm>
          <a:prstGeom prst="rect">
            <a:avLst/>
          </a:prstGeom>
          <a:gradFill>
            <a:gsLst>
              <a:gs pos="0">
                <a:schemeClr val="accent1">
                  <a:alpha val="50000"/>
                </a:schemeClr>
              </a:gs>
              <a:gs pos="100000">
                <a:schemeClr val="accent1">
                  <a:gamma/>
                  <a:shade val="87843"/>
                  <a:invGamma/>
                  <a:alpha val="50000"/>
                </a:schemeClr>
              </a:gs>
            </a:gsLst>
            <a:lin ang="5400000" scaled="1"/>
          </a:gradFill>
        </p:spPr>
        <p:txBody>
          <a:bodyPr/>
          <a:lstStyle/>
          <a:p>
            <a:pPr algn="ctr" rtl="0" eaLnBrk="1" latinLnBrk="0" hangingPunct="1">
              <a:buNone/>
            </a:pPr>
            <a:r>
              <a:rPr lang="en-AU" sz="2800" kern="1200" dirty="0" smtClean="0">
                <a:solidFill>
                  <a:schemeClr val="bg1"/>
                </a:solidFill>
                <a:latin typeface="Verdana" pitchFamily="34" charset="0"/>
              </a:rPr>
              <a:t>Dr Laurence McCook,</a:t>
            </a:r>
            <a:endParaRPr lang="en-AU" sz="2800" dirty="0" smtClean="0">
              <a:solidFill>
                <a:schemeClr val="bg1"/>
              </a:solidFill>
              <a:latin typeface="Verdana" pitchFamily="34" charset="0"/>
            </a:endParaRPr>
          </a:p>
          <a:p>
            <a:pPr algn="ctr" rtl="0" eaLnBrk="1" latinLnBrk="0" hangingPunct="1">
              <a:buNone/>
            </a:pPr>
            <a:r>
              <a:rPr lang="en-AU" sz="2800" kern="1200" dirty="0" smtClean="0">
                <a:solidFill>
                  <a:schemeClr val="bg1"/>
                </a:solidFill>
                <a:latin typeface="Verdana" pitchFamily="34" charset="0"/>
              </a:rPr>
              <a:t>Great Barrier Reef</a:t>
            </a:r>
            <a:r>
              <a:rPr lang="en-AU" sz="2800" kern="1200" baseline="0" dirty="0" smtClean="0">
                <a:solidFill>
                  <a:schemeClr val="bg1"/>
                </a:solidFill>
                <a:latin typeface="Verdana" pitchFamily="34" charset="0"/>
              </a:rPr>
              <a:t> Marine Park Authority,</a:t>
            </a:r>
            <a:endParaRPr lang="en-AU" sz="2800" dirty="0" smtClean="0">
              <a:solidFill>
                <a:schemeClr val="bg1"/>
              </a:solidFill>
              <a:latin typeface="Verdana" pitchFamily="34" charset="0"/>
            </a:endParaRPr>
          </a:p>
          <a:p>
            <a:pPr algn="ctr" rtl="0" eaLnBrk="1" latinLnBrk="0" hangingPunct="1">
              <a:buNone/>
            </a:pPr>
            <a:r>
              <a:rPr lang="en-AU" sz="2800" kern="1200" baseline="0" dirty="0" smtClean="0">
                <a:solidFill>
                  <a:schemeClr val="bg1"/>
                </a:solidFill>
                <a:latin typeface="Verdana" pitchFamily="34" charset="0"/>
              </a:rPr>
              <a:t>Pew Fellow in Marine Conservation.</a:t>
            </a:r>
            <a:endParaRPr lang="en-AU" sz="2800" kern="1200" dirty="0" smtClean="0">
              <a:solidFill>
                <a:schemeClr val="bg1"/>
              </a:solidFill>
              <a:latin typeface="Verdana" pitchFamily="34" charset="0"/>
            </a:endParaRPr>
          </a:p>
          <a:p>
            <a:pPr algn="ctr">
              <a:buNone/>
            </a:pPr>
            <a:endParaRPr lang="en-AU" sz="2800" dirty="0">
              <a:solidFill>
                <a:schemeClr val="bg1"/>
              </a:solidFill>
            </a:endParaRPr>
          </a:p>
        </p:txBody>
      </p:sp>
      <p:pic>
        <p:nvPicPr>
          <p:cNvPr id="11" name="Picture 6" descr="PFP logo no text"/>
          <p:cNvPicPr>
            <a:picLocks noChangeAspect="1" noChangeArrowheads="1"/>
          </p:cNvPicPr>
          <p:nvPr/>
        </p:nvPicPr>
        <p:blipFill>
          <a:blip r:embed="rId5" cstate="screen"/>
          <a:srcRect/>
          <a:stretch>
            <a:fillRect/>
          </a:stretch>
        </p:blipFill>
        <p:spPr bwMode="auto">
          <a:xfrm>
            <a:off x="179514" y="6309320"/>
            <a:ext cx="727997" cy="475680"/>
          </a:xfrm>
          <a:prstGeom prst="rect">
            <a:avLst/>
          </a:prstGeom>
          <a:noFill/>
          <a:ln w="9525">
            <a:noFill/>
            <a:miter lim="800000"/>
            <a:headEnd/>
            <a:tailEnd/>
          </a:ln>
        </p:spPr>
      </p:pic>
      <p:sp>
        <p:nvSpPr>
          <p:cNvPr id="12" name="Text Box 7"/>
          <p:cNvSpPr txBox="1">
            <a:spLocks noChangeArrowheads="1"/>
          </p:cNvSpPr>
          <p:nvPr/>
        </p:nvSpPr>
        <p:spPr bwMode="auto">
          <a:xfrm>
            <a:off x="891724" y="6400801"/>
            <a:ext cx="1758815" cy="461665"/>
          </a:xfrm>
          <a:prstGeom prst="rect">
            <a:avLst/>
          </a:prstGeom>
          <a:noFill/>
          <a:ln w="9525">
            <a:noFill/>
            <a:miter lim="800000"/>
            <a:headEnd/>
            <a:tailEnd/>
          </a:ln>
        </p:spPr>
        <p:txBody>
          <a:bodyPr wrap="none">
            <a:spAutoFit/>
          </a:bodyPr>
          <a:lstStyle/>
          <a:p>
            <a:pPr algn="ctr"/>
            <a:r>
              <a:rPr lang="en-AU" sz="1200" b="1" dirty="0">
                <a:solidFill>
                  <a:schemeClr val="bg1"/>
                </a:solidFill>
                <a:latin typeface="Times New Roman" pitchFamily="18" charset="0"/>
              </a:rPr>
              <a:t>Pew Fellows Program</a:t>
            </a:r>
          </a:p>
          <a:p>
            <a:pPr algn="ctr"/>
            <a:r>
              <a:rPr lang="en-AU" sz="1200" b="1" dirty="0">
                <a:solidFill>
                  <a:schemeClr val="bg1"/>
                </a:solidFill>
                <a:latin typeface="Times New Roman" pitchFamily="18" charset="0"/>
              </a:rPr>
              <a:t>in Marine Conservation</a:t>
            </a:r>
          </a:p>
        </p:txBody>
      </p:sp>
      <p:pic>
        <p:nvPicPr>
          <p:cNvPr id="13" name="Picture 8"/>
          <p:cNvPicPr>
            <a:picLocks noChangeAspect="1" noChangeArrowheads="1"/>
          </p:cNvPicPr>
          <p:nvPr/>
        </p:nvPicPr>
        <p:blipFill>
          <a:blip r:embed="rId6" cstate="screen"/>
          <a:srcRect/>
          <a:stretch>
            <a:fillRect/>
          </a:stretch>
        </p:blipFill>
        <p:spPr bwMode="auto">
          <a:xfrm>
            <a:off x="6372200" y="6277253"/>
            <a:ext cx="2771800" cy="608131"/>
          </a:xfrm>
          <a:prstGeom prst="rect">
            <a:avLst/>
          </a:prstGeom>
          <a:solidFill>
            <a:schemeClr val="accent5">
              <a:lumMod val="75000"/>
            </a:schemeClr>
          </a:solid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p:txBody>
          <a:bodyPr/>
          <a:lstStyle/>
          <a:p>
            <a:r>
              <a:rPr lang="en-AU" dirty="0" smtClean="0"/>
              <a:t>Introduction</a:t>
            </a:r>
            <a:endParaRPr lang="en-AU" dirty="0"/>
          </a:p>
        </p:txBody>
      </p:sp>
      <p:sp>
        <p:nvSpPr>
          <p:cNvPr id="7" name="Text Placeholder 6"/>
          <p:cNvSpPr>
            <a:spLocks noGrp="1"/>
          </p:cNvSpPr>
          <p:nvPr>
            <p:ph type="body" idx="4294967295"/>
          </p:nvPr>
        </p:nvSpPr>
        <p:spPr/>
        <p:txBody>
          <a:bodyPr/>
          <a:lstStyle/>
          <a:p>
            <a:r>
              <a:rPr lang="en-AU" dirty="0" smtClean="0"/>
              <a:t>GBR place of extraordinary environmental,</a:t>
            </a:r>
            <a:r>
              <a:rPr lang="en-AU" baseline="0" dirty="0" smtClean="0"/>
              <a:t> social &amp; economic value. </a:t>
            </a:r>
          </a:p>
          <a:p>
            <a:r>
              <a:rPr lang="en-AU" baseline="0" dirty="0" smtClean="0"/>
              <a:t>Beauty.</a:t>
            </a:r>
            <a:endParaRPr lang="en-AU" dirty="0"/>
          </a:p>
        </p:txBody>
      </p:sp>
      <p:pic>
        <p:nvPicPr>
          <p:cNvPr id="5" name="Picture 8" descr="CoralReefScene"/>
          <p:cNvPicPr>
            <a:picLocks noChangeAspect="1" noChangeArrowheads="1"/>
          </p:cNvPicPr>
          <p:nvPr/>
        </p:nvPicPr>
        <p:blipFill>
          <a:blip r:embed="rId2" cstate="screen"/>
          <a:srcRect/>
          <a:stretch>
            <a:fillRect/>
          </a:stretch>
        </p:blipFill>
        <p:spPr bwMode="auto">
          <a:xfrm>
            <a:off x="0" y="-25430"/>
            <a:ext cx="10476656" cy="691081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79512" y="476673"/>
            <a:ext cx="5184576" cy="714380"/>
          </a:xfrm>
        </p:spPr>
        <p:txBody>
          <a:bodyPr>
            <a:noAutofit/>
          </a:bodyPr>
          <a:lstStyle/>
          <a:p>
            <a:pPr eaLnBrk="1" hangingPunct="1"/>
            <a:r>
              <a:rPr lang="en-AU" dirty="0" smtClean="0"/>
              <a:t>Adaptive Management &amp; assessing effectiveness</a:t>
            </a:r>
          </a:p>
        </p:txBody>
      </p:sp>
      <p:sp>
        <p:nvSpPr>
          <p:cNvPr id="28691" name="Text Box 8"/>
          <p:cNvSpPr txBox="1">
            <a:spLocks noChangeArrowheads="1"/>
          </p:cNvSpPr>
          <p:nvPr/>
        </p:nvSpPr>
        <p:spPr bwMode="auto">
          <a:xfrm>
            <a:off x="3086895" y="1845072"/>
            <a:ext cx="2271711" cy="523220"/>
          </a:xfrm>
          <a:prstGeom prst="rect">
            <a:avLst/>
          </a:prstGeom>
          <a:noFill/>
          <a:ln w="9525">
            <a:noFill/>
            <a:miter lim="800000"/>
            <a:headEnd/>
            <a:tailEnd/>
          </a:ln>
        </p:spPr>
        <p:txBody>
          <a:bodyPr wrap="none">
            <a:spAutoFit/>
          </a:bodyPr>
          <a:lstStyle/>
          <a:p>
            <a:pPr algn="ctr"/>
            <a:r>
              <a:rPr lang="en-AU" sz="2800" b="1">
                <a:solidFill>
                  <a:srgbClr val="2A5972"/>
                </a:solidFill>
              </a:rPr>
              <a:t>Conceptualize</a:t>
            </a:r>
            <a:endParaRPr lang="en-US" sz="2800" b="1">
              <a:solidFill>
                <a:srgbClr val="2A5972"/>
              </a:solidFill>
            </a:endParaRPr>
          </a:p>
        </p:txBody>
      </p:sp>
      <p:grpSp>
        <p:nvGrpSpPr>
          <p:cNvPr id="2" name="Group 23"/>
          <p:cNvGrpSpPr/>
          <p:nvPr/>
        </p:nvGrpSpPr>
        <p:grpSpPr>
          <a:xfrm>
            <a:off x="4735514" y="2075262"/>
            <a:ext cx="3160578" cy="1552595"/>
            <a:chOff x="4735513" y="2075260"/>
            <a:chExt cx="3160578" cy="1552595"/>
          </a:xfrm>
        </p:grpSpPr>
        <p:sp>
          <p:nvSpPr>
            <p:cNvPr id="28693" name="AutoShape 7"/>
            <p:cNvSpPr>
              <a:spLocks noChangeArrowheads="1"/>
            </p:cNvSpPr>
            <p:nvPr/>
          </p:nvSpPr>
          <p:spPr bwMode="auto">
            <a:xfrm rot="18741985">
              <a:off x="4806950" y="2003823"/>
              <a:ext cx="1336675" cy="1479550"/>
            </a:xfrm>
            <a:custGeom>
              <a:avLst/>
              <a:gdLst>
                <a:gd name="T0" fmla="*/ 181 w 21600"/>
                <a:gd name="T1" fmla="*/ 99 h 21600"/>
                <a:gd name="T2" fmla="*/ 140 w 21600"/>
                <a:gd name="T3" fmla="*/ 72 h 21600"/>
                <a:gd name="T4" fmla="*/ 138 w 21600"/>
                <a:gd name="T5" fmla="*/ 137 h 21600"/>
                <a:gd name="T6" fmla="*/ 215 w 21600"/>
                <a:gd name="T7" fmla="*/ 176 h 21600"/>
                <a:gd name="T8" fmla="*/ 167 w 21600"/>
                <a:gd name="T9" fmla="*/ 263 h 21600"/>
                <a:gd name="T10" fmla="*/ 119 w 21600"/>
                <a:gd name="T11" fmla="*/ 176 h 21600"/>
                <a:gd name="T12" fmla="*/ 0 60000 65536"/>
                <a:gd name="T13" fmla="*/ 0 60000 65536"/>
                <a:gd name="T14" fmla="*/ 0 60000 65536"/>
                <a:gd name="T15" fmla="*/ 0 60000 65536"/>
                <a:gd name="T16" fmla="*/ 0 60000 65536"/>
                <a:gd name="T17" fmla="*/ 0 60000 65536"/>
                <a:gd name="T18" fmla="*/ 3155 w 21600"/>
                <a:gd name="T19" fmla="*/ 3152 h 21600"/>
                <a:gd name="T20" fmla="*/ 18445 w 21600"/>
                <a:gd name="T21" fmla="*/ 1844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146"/>
                    <a:pt x="15442" y="7583"/>
                    <a:pt x="14143" y="6559"/>
                  </a:cubicBezTo>
                  <a:lnTo>
                    <a:pt x="17487" y="2319"/>
                  </a:lnTo>
                  <a:cubicBezTo>
                    <a:pt x="20084" y="4367"/>
                    <a:pt x="21599" y="7492"/>
                    <a:pt x="21600" y="10799"/>
                  </a:cubicBezTo>
                  <a:lnTo>
                    <a:pt x="21600" y="10800"/>
                  </a:lnTo>
                  <a:lnTo>
                    <a:pt x="24300" y="10800"/>
                  </a:lnTo>
                  <a:lnTo>
                    <a:pt x="18900" y="16200"/>
                  </a:lnTo>
                  <a:lnTo>
                    <a:pt x="13500" y="10800"/>
                  </a:lnTo>
                  <a:lnTo>
                    <a:pt x="16200" y="10800"/>
                  </a:lnTo>
                  <a:close/>
                </a:path>
              </a:pathLst>
            </a:custGeom>
            <a:solidFill>
              <a:srgbClr val="2A5972"/>
            </a:solidFill>
            <a:ln w="9525">
              <a:solidFill>
                <a:srgbClr val="2A5972"/>
              </a:solidFill>
              <a:miter lim="800000"/>
              <a:headEnd/>
              <a:tailEnd/>
            </a:ln>
          </p:spPr>
          <p:txBody>
            <a:bodyPr wrap="none" anchor="ctr"/>
            <a:lstStyle/>
            <a:p>
              <a:endParaRPr lang="en-AU" sz="2800" b="1">
                <a:solidFill>
                  <a:srgbClr val="2A5972"/>
                </a:solidFill>
              </a:endParaRPr>
            </a:p>
          </p:txBody>
        </p:sp>
        <p:sp>
          <p:nvSpPr>
            <p:cNvPr id="28694" name="Text Box 9"/>
            <p:cNvSpPr txBox="1">
              <a:spLocks noChangeArrowheads="1"/>
            </p:cNvSpPr>
            <p:nvPr/>
          </p:nvSpPr>
          <p:spPr bwMode="auto">
            <a:xfrm>
              <a:off x="5494473" y="2673748"/>
              <a:ext cx="2401618" cy="954107"/>
            </a:xfrm>
            <a:prstGeom prst="rect">
              <a:avLst/>
            </a:prstGeom>
            <a:solidFill>
              <a:schemeClr val="bg1"/>
            </a:solidFill>
            <a:ln w="9525">
              <a:solidFill>
                <a:schemeClr val="bg1"/>
              </a:solidFill>
              <a:miter lim="800000"/>
              <a:headEnd/>
              <a:tailEnd/>
            </a:ln>
          </p:spPr>
          <p:txBody>
            <a:bodyPr wrap="none">
              <a:spAutoFit/>
            </a:bodyPr>
            <a:lstStyle/>
            <a:p>
              <a:pPr algn="ctr"/>
              <a:r>
                <a:rPr lang="en-AU" sz="2800" b="1" dirty="0">
                  <a:solidFill>
                    <a:srgbClr val="2A5972"/>
                  </a:solidFill>
                </a:rPr>
                <a:t>Plan actions </a:t>
              </a:r>
              <a:r>
                <a:rPr lang="en-AU" sz="2800" b="1" i="1" dirty="0">
                  <a:solidFill>
                    <a:srgbClr val="2A5972"/>
                  </a:solidFill>
                </a:rPr>
                <a:t>&amp; </a:t>
              </a:r>
              <a:br>
                <a:rPr lang="en-AU" sz="2800" b="1" i="1" dirty="0">
                  <a:solidFill>
                    <a:srgbClr val="2A5972"/>
                  </a:solidFill>
                </a:rPr>
              </a:br>
              <a:r>
                <a:rPr lang="en-AU" sz="2800" b="1" i="1" dirty="0">
                  <a:solidFill>
                    <a:srgbClr val="2A5972"/>
                  </a:solidFill>
                </a:rPr>
                <a:t>Monitoring</a:t>
              </a:r>
              <a:endParaRPr lang="en-US" sz="2800" b="1" i="1" dirty="0">
                <a:solidFill>
                  <a:srgbClr val="2A5972"/>
                </a:solidFill>
              </a:endParaRPr>
            </a:p>
          </p:txBody>
        </p:sp>
      </p:grpSp>
      <p:grpSp>
        <p:nvGrpSpPr>
          <p:cNvPr id="3" name="Group 24"/>
          <p:cNvGrpSpPr/>
          <p:nvPr/>
        </p:nvGrpSpPr>
        <p:grpSpPr>
          <a:xfrm>
            <a:off x="4044578" y="3034110"/>
            <a:ext cx="3012235" cy="2263795"/>
            <a:chOff x="4044577" y="3034109"/>
            <a:chExt cx="3012235" cy="2263795"/>
          </a:xfrm>
        </p:grpSpPr>
        <p:sp>
          <p:nvSpPr>
            <p:cNvPr id="28689" name="Text Box 10"/>
            <p:cNvSpPr txBox="1">
              <a:spLocks noChangeArrowheads="1"/>
            </p:cNvSpPr>
            <p:nvPr/>
          </p:nvSpPr>
          <p:spPr bwMode="auto">
            <a:xfrm>
              <a:off x="4044577" y="4343797"/>
              <a:ext cx="3012235" cy="954107"/>
            </a:xfrm>
            <a:prstGeom prst="rect">
              <a:avLst/>
            </a:prstGeom>
            <a:noFill/>
            <a:ln w="9525">
              <a:noFill/>
              <a:miter lim="800000"/>
              <a:headEnd/>
              <a:tailEnd/>
            </a:ln>
          </p:spPr>
          <p:txBody>
            <a:bodyPr wrap="none">
              <a:spAutoFit/>
            </a:bodyPr>
            <a:lstStyle/>
            <a:p>
              <a:pPr algn="ctr"/>
              <a:r>
                <a:rPr lang="en-AU" sz="2800" b="1" dirty="0">
                  <a:solidFill>
                    <a:srgbClr val="2A5972"/>
                  </a:solidFill>
                </a:rPr>
                <a:t>Implement Actions</a:t>
              </a:r>
              <a:br>
                <a:rPr lang="en-AU" sz="2800" b="1" dirty="0">
                  <a:solidFill>
                    <a:srgbClr val="2A5972"/>
                  </a:solidFill>
                </a:rPr>
              </a:br>
              <a:r>
                <a:rPr lang="en-AU" sz="2800" b="1" i="1" dirty="0">
                  <a:solidFill>
                    <a:srgbClr val="2A5972"/>
                  </a:solidFill>
                </a:rPr>
                <a:t>&amp; Monitoring</a:t>
              </a:r>
              <a:endParaRPr lang="en-US" sz="2800" b="1" i="1" dirty="0">
                <a:solidFill>
                  <a:srgbClr val="2A5972"/>
                </a:solidFill>
              </a:endParaRPr>
            </a:p>
          </p:txBody>
        </p:sp>
        <p:sp>
          <p:nvSpPr>
            <p:cNvPr id="28690" name="AutoShape 14"/>
            <p:cNvSpPr>
              <a:spLocks noChangeArrowheads="1"/>
            </p:cNvSpPr>
            <p:nvPr/>
          </p:nvSpPr>
          <p:spPr bwMode="auto">
            <a:xfrm rot="3326426">
              <a:off x="4992688" y="2962672"/>
              <a:ext cx="1336675" cy="1479550"/>
            </a:xfrm>
            <a:custGeom>
              <a:avLst/>
              <a:gdLst>
                <a:gd name="T0" fmla="*/ 178 w 21600"/>
                <a:gd name="T1" fmla="*/ 86 h 21600"/>
                <a:gd name="T2" fmla="*/ 130 w 21600"/>
                <a:gd name="T3" fmla="*/ 60 h 21600"/>
                <a:gd name="T4" fmla="*/ 137 w 21600"/>
                <a:gd name="T5" fmla="*/ 131 h 21600"/>
                <a:gd name="T6" fmla="*/ 215 w 21600"/>
                <a:gd name="T7" fmla="*/ 176 h 21600"/>
                <a:gd name="T8" fmla="*/ 167 w 21600"/>
                <a:gd name="T9" fmla="*/ 263 h 21600"/>
                <a:gd name="T10" fmla="*/ 119 w 21600"/>
                <a:gd name="T11" fmla="*/ 176 h 21600"/>
                <a:gd name="T12" fmla="*/ 0 60000 65536"/>
                <a:gd name="T13" fmla="*/ 0 60000 65536"/>
                <a:gd name="T14" fmla="*/ 0 60000 65536"/>
                <a:gd name="T15" fmla="*/ 0 60000 65536"/>
                <a:gd name="T16" fmla="*/ 0 60000 65536"/>
                <a:gd name="T17" fmla="*/ 0 60000 65536"/>
                <a:gd name="T18" fmla="*/ 3155 w 21600"/>
                <a:gd name="T19" fmla="*/ 3152 h 21600"/>
                <a:gd name="T20" fmla="*/ 18445 w 21600"/>
                <a:gd name="T21" fmla="*/ 1844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8825"/>
                    <a:pt x="15122" y="7008"/>
                    <a:pt x="13390" y="6061"/>
                  </a:cubicBezTo>
                  <a:lnTo>
                    <a:pt x="15980" y="1323"/>
                  </a:lnTo>
                  <a:cubicBezTo>
                    <a:pt x="19445" y="3217"/>
                    <a:pt x="21599" y="6851"/>
                    <a:pt x="21600" y="10799"/>
                  </a:cubicBezTo>
                  <a:lnTo>
                    <a:pt x="21600" y="10800"/>
                  </a:lnTo>
                  <a:lnTo>
                    <a:pt x="24300" y="10800"/>
                  </a:lnTo>
                  <a:lnTo>
                    <a:pt x="18900" y="16200"/>
                  </a:lnTo>
                  <a:lnTo>
                    <a:pt x="13500" y="10800"/>
                  </a:lnTo>
                  <a:lnTo>
                    <a:pt x="16200" y="10800"/>
                  </a:lnTo>
                  <a:close/>
                </a:path>
              </a:pathLst>
            </a:custGeom>
            <a:solidFill>
              <a:srgbClr val="2A5972"/>
            </a:solidFill>
            <a:ln w="9525">
              <a:solidFill>
                <a:srgbClr val="2A5972"/>
              </a:solidFill>
              <a:miter lim="800000"/>
              <a:headEnd/>
              <a:tailEnd/>
            </a:ln>
          </p:spPr>
          <p:txBody>
            <a:bodyPr wrap="none" anchor="ctr"/>
            <a:lstStyle/>
            <a:p>
              <a:endParaRPr lang="en-AU" sz="2800" b="1">
                <a:solidFill>
                  <a:srgbClr val="2A5972"/>
                </a:solidFill>
              </a:endParaRPr>
            </a:p>
          </p:txBody>
        </p:sp>
      </p:grpSp>
      <p:grpSp>
        <p:nvGrpSpPr>
          <p:cNvPr id="4" name="Group 25"/>
          <p:cNvGrpSpPr/>
          <p:nvPr/>
        </p:nvGrpSpPr>
        <p:grpSpPr>
          <a:xfrm>
            <a:off x="1403650" y="3573017"/>
            <a:ext cx="3039765" cy="1535956"/>
            <a:chOff x="1403648" y="3573016"/>
            <a:chExt cx="3039765" cy="1535956"/>
          </a:xfrm>
        </p:grpSpPr>
        <p:sp>
          <p:nvSpPr>
            <p:cNvPr id="28688" name="AutoShape 16"/>
            <p:cNvSpPr>
              <a:spLocks noChangeArrowheads="1"/>
            </p:cNvSpPr>
            <p:nvPr/>
          </p:nvSpPr>
          <p:spPr bwMode="auto">
            <a:xfrm rot="8109895">
              <a:off x="3106738" y="3629422"/>
              <a:ext cx="1336675" cy="1479550"/>
            </a:xfrm>
            <a:custGeom>
              <a:avLst/>
              <a:gdLst>
                <a:gd name="T0" fmla="*/ 178 w 21600"/>
                <a:gd name="T1" fmla="*/ 86 h 21600"/>
                <a:gd name="T2" fmla="*/ 130 w 21600"/>
                <a:gd name="T3" fmla="*/ 60 h 21600"/>
                <a:gd name="T4" fmla="*/ 137 w 21600"/>
                <a:gd name="T5" fmla="*/ 131 h 21600"/>
                <a:gd name="T6" fmla="*/ 215 w 21600"/>
                <a:gd name="T7" fmla="*/ 176 h 21600"/>
                <a:gd name="T8" fmla="*/ 167 w 21600"/>
                <a:gd name="T9" fmla="*/ 263 h 21600"/>
                <a:gd name="T10" fmla="*/ 119 w 21600"/>
                <a:gd name="T11" fmla="*/ 176 h 21600"/>
                <a:gd name="T12" fmla="*/ 0 60000 65536"/>
                <a:gd name="T13" fmla="*/ 0 60000 65536"/>
                <a:gd name="T14" fmla="*/ 0 60000 65536"/>
                <a:gd name="T15" fmla="*/ 0 60000 65536"/>
                <a:gd name="T16" fmla="*/ 0 60000 65536"/>
                <a:gd name="T17" fmla="*/ 0 60000 65536"/>
                <a:gd name="T18" fmla="*/ 3155 w 21600"/>
                <a:gd name="T19" fmla="*/ 3152 h 21600"/>
                <a:gd name="T20" fmla="*/ 18445 w 21600"/>
                <a:gd name="T21" fmla="*/ 1844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8825"/>
                    <a:pt x="15122" y="7008"/>
                    <a:pt x="13390" y="6061"/>
                  </a:cubicBezTo>
                  <a:lnTo>
                    <a:pt x="15980" y="1323"/>
                  </a:lnTo>
                  <a:cubicBezTo>
                    <a:pt x="19445" y="3217"/>
                    <a:pt x="21599" y="6851"/>
                    <a:pt x="21600" y="10799"/>
                  </a:cubicBezTo>
                  <a:lnTo>
                    <a:pt x="21600" y="10800"/>
                  </a:lnTo>
                  <a:lnTo>
                    <a:pt x="24300" y="10800"/>
                  </a:lnTo>
                  <a:lnTo>
                    <a:pt x="18900" y="16200"/>
                  </a:lnTo>
                  <a:lnTo>
                    <a:pt x="13500" y="10800"/>
                  </a:lnTo>
                  <a:lnTo>
                    <a:pt x="16200" y="10800"/>
                  </a:lnTo>
                  <a:close/>
                </a:path>
              </a:pathLst>
            </a:custGeom>
            <a:solidFill>
              <a:srgbClr val="2A5972"/>
            </a:solidFill>
            <a:ln w="9525">
              <a:solidFill>
                <a:srgbClr val="2A5972"/>
              </a:solidFill>
              <a:miter lim="800000"/>
              <a:headEnd/>
              <a:tailEnd/>
            </a:ln>
          </p:spPr>
          <p:txBody>
            <a:bodyPr wrap="none" anchor="ctr"/>
            <a:lstStyle/>
            <a:p>
              <a:endParaRPr lang="en-AU" sz="2800" b="1">
                <a:solidFill>
                  <a:srgbClr val="2A5972"/>
                </a:solidFill>
              </a:endParaRPr>
            </a:p>
          </p:txBody>
        </p:sp>
        <p:sp>
          <p:nvSpPr>
            <p:cNvPr id="28687" name="Text Box 11"/>
            <p:cNvSpPr txBox="1">
              <a:spLocks noChangeArrowheads="1"/>
            </p:cNvSpPr>
            <p:nvPr/>
          </p:nvSpPr>
          <p:spPr bwMode="auto">
            <a:xfrm>
              <a:off x="1403648" y="3573016"/>
              <a:ext cx="2925929" cy="892552"/>
            </a:xfrm>
            <a:prstGeom prst="rect">
              <a:avLst/>
            </a:prstGeom>
            <a:noFill/>
            <a:ln w="9525">
              <a:noFill/>
              <a:miter lim="800000"/>
              <a:headEnd/>
              <a:tailEnd/>
            </a:ln>
          </p:spPr>
          <p:txBody>
            <a:bodyPr wrap="none">
              <a:spAutoFit/>
            </a:bodyPr>
            <a:lstStyle/>
            <a:p>
              <a:r>
                <a:rPr lang="en-AU" sz="2800" b="1" dirty="0" err="1">
                  <a:solidFill>
                    <a:srgbClr val="2A5972"/>
                  </a:solidFill>
                </a:rPr>
                <a:t>Analyze</a:t>
              </a:r>
              <a:r>
                <a:rPr lang="en-AU" sz="2800" b="1" dirty="0">
                  <a:solidFill>
                    <a:srgbClr val="2A5972"/>
                  </a:solidFill>
                </a:rPr>
                <a:t> &amp; </a:t>
              </a:r>
              <a:r>
                <a:rPr lang="en-AU" sz="2800" b="1" dirty="0" smtClean="0">
                  <a:solidFill>
                    <a:srgbClr val="2A5972"/>
                  </a:solidFill>
                </a:rPr>
                <a:t> Review</a:t>
              </a:r>
            </a:p>
            <a:p>
              <a:r>
                <a:rPr lang="en-AU" sz="2400" b="1" dirty="0" smtClean="0">
                  <a:solidFill>
                    <a:srgbClr val="2A5972"/>
                  </a:solidFill>
                </a:rPr>
                <a:t>effectiveness</a:t>
              </a:r>
              <a:endParaRPr lang="en-US" sz="2400" b="1" dirty="0">
                <a:solidFill>
                  <a:srgbClr val="2A5972"/>
                </a:solidFill>
              </a:endParaRPr>
            </a:p>
          </p:txBody>
        </p:sp>
      </p:grpSp>
      <p:grpSp>
        <p:nvGrpSpPr>
          <p:cNvPr id="5" name="Group 26"/>
          <p:cNvGrpSpPr/>
          <p:nvPr/>
        </p:nvGrpSpPr>
        <p:grpSpPr>
          <a:xfrm>
            <a:off x="2303298" y="1700810"/>
            <a:ext cx="3148279" cy="2147959"/>
            <a:chOff x="2303296" y="1700808"/>
            <a:chExt cx="3148279" cy="2147959"/>
          </a:xfrm>
        </p:grpSpPr>
        <p:sp>
          <p:nvSpPr>
            <p:cNvPr id="28683" name="Text Box 12"/>
            <p:cNvSpPr txBox="1">
              <a:spLocks noChangeArrowheads="1"/>
            </p:cNvSpPr>
            <p:nvPr/>
          </p:nvSpPr>
          <p:spPr bwMode="auto">
            <a:xfrm>
              <a:off x="2987824" y="1700808"/>
              <a:ext cx="2463751" cy="1384995"/>
            </a:xfrm>
            <a:prstGeom prst="rect">
              <a:avLst/>
            </a:prstGeom>
            <a:solidFill>
              <a:srgbClr val="FFFFFF"/>
            </a:solidFill>
            <a:ln w="9525">
              <a:noFill/>
              <a:miter lim="800000"/>
              <a:headEnd/>
              <a:tailEnd/>
            </a:ln>
          </p:spPr>
          <p:txBody>
            <a:bodyPr wrap="none">
              <a:spAutoFit/>
            </a:bodyPr>
            <a:lstStyle/>
            <a:p>
              <a:pPr algn="ctr"/>
              <a:r>
                <a:rPr lang="en-AU" sz="2800" b="1" dirty="0">
                  <a:solidFill>
                    <a:srgbClr val="2A5972"/>
                  </a:solidFill>
                </a:rPr>
                <a:t>Adapt &amp; Revise</a:t>
              </a:r>
              <a:br>
                <a:rPr lang="en-AU" sz="2800" b="1" dirty="0">
                  <a:solidFill>
                    <a:srgbClr val="2A5972"/>
                  </a:solidFill>
                </a:rPr>
              </a:br>
              <a:r>
                <a:rPr lang="en-AU" sz="2800" b="1" dirty="0">
                  <a:solidFill>
                    <a:srgbClr val="2A5972"/>
                  </a:solidFill>
                </a:rPr>
                <a:t>Actions</a:t>
              </a:r>
              <a:br>
                <a:rPr lang="en-AU" sz="2800" b="1" dirty="0">
                  <a:solidFill>
                    <a:srgbClr val="2A5972"/>
                  </a:solidFill>
                </a:rPr>
              </a:br>
              <a:r>
                <a:rPr lang="en-AU" sz="2800" b="1" dirty="0">
                  <a:solidFill>
                    <a:srgbClr val="2A5972"/>
                  </a:solidFill>
                </a:rPr>
                <a:t>&amp; Monitoring</a:t>
              </a:r>
              <a:endParaRPr lang="en-US" sz="2800" b="1" dirty="0">
                <a:solidFill>
                  <a:srgbClr val="2A5972"/>
                </a:solidFill>
              </a:endParaRPr>
            </a:p>
          </p:txBody>
        </p:sp>
        <p:sp>
          <p:nvSpPr>
            <p:cNvPr id="23" name="AutoShape 14"/>
            <p:cNvSpPr>
              <a:spLocks noChangeArrowheads="1"/>
            </p:cNvSpPr>
            <p:nvPr/>
          </p:nvSpPr>
          <p:spPr bwMode="auto">
            <a:xfrm rot="14039304">
              <a:off x="2374733" y="2440655"/>
              <a:ext cx="1336675" cy="1479550"/>
            </a:xfrm>
            <a:custGeom>
              <a:avLst/>
              <a:gdLst>
                <a:gd name="T0" fmla="*/ 178 w 21600"/>
                <a:gd name="T1" fmla="*/ 86 h 21600"/>
                <a:gd name="T2" fmla="*/ 130 w 21600"/>
                <a:gd name="T3" fmla="*/ 60 h 21600"/>
                <a:gd name="T4" fmla="*/ 137 w 21600"/>
                <a:gd name="T5" fmla="*/ 131 h 21600"/>
                <a:gd name="T6" fmla="*/ 215 w 21600"/>
                <a:gd name="T7" fmla="*/ 176 h 21600"/>
                <a:gd name="T8" fmla="*/ 167 w 21600"/>
                <a:gd name="T9" fmla="*/ 263 h 21600"/>
                <a:gd name="T10" fmla="*/ 119 w 21600"/>
                <a:gd name="T11" fmla="*/ 176 h 21600"/>
                <a:gd name="T12" fmla="*/ 0 60000 65536"/>
                <a:gd name="T13" fmla="*/ 0 60000 65536"/>
                <a:gd name="T14" fmla="*/ 0 60000 65536"/>
                <a:gd name="T15" fmla="*/ 0 60000 65536"/>
                <a:gd name="T16" fmla="*/ 0 60000 65536"/>
                <a:gd name="T17" fmla="*/ 0 60000 65536"/>
                <a:gd name="T18" fmla="*/ 3155 w 21600"/>
                <a:gd name="T19" fmla="*/ 3152 h 21600"/>
                <a:gd name="T20" fmla="*/ 18445 w 21600"/>
                <a:gd name="T21" fmla="*/ 1844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8825"/>
                    <a:pt x="15122" y="7008"/>
                    <a:pt x="13390" y="6061"/>
                  </a:cubicBezTo>
                  <a:lnTo>
                    <a:pt x="15980" y="1323"/>
                  </a:lnTo>
                  <a:cubicBezTo>
                    <a:pt x="19445" y="3217"/>
                    <a:pt x="21599" y="6851"/>
                    <a:pt x="21600" y="10799"/>
                  </a:cubicBezTo>
                  <a:lnTo>
                    <a:pt x="21600" y="10800"/>
                  </a:lnTo>
                  <a:lnTo>
                    <a:pt x="24300" y="10800"/>
                  </a:lnTo>
                  <a:lnTo>
                    <a:pt x="18900" y="16200"/>
                  </a:lnTo>
                  <a:lnTo>
                    <a:pt x="13500" y="10800"/>
                  </a:lnTo>
                  <a:lnTo>
                    <a:pt x="16200" y="10800"/>
                  </a:lnTo>
                  <a:close/>
                </a:path>
              </a:pathLst>
            </a:custGeom>
            <a:solidFill>
              <a:srgbClr val="2A5972"/>
            </a:solidFill>
            <a:ln w="9525">
              <a:solidFill>
                <a:srgbClr val="2A5972"/>
              </a:solidFill>
              <a:miter lim="800000"/>
              <a:headEnd/>
              <a:tailEnd/>
            </a:ln>
          </p:spPr>
          <p:txBody>
            <a:bodyPr wrap="none" anchor="ctr"/>
            <a:lstStyle/>
            <a:p>
              <a:endParaRPr lang="en-AU" sz="2800" b="1">
                <a:solidFill>
                  <a:srgbClr val="2A5972"/>
                </a:solidFill>
              </a:endParaRPr>
            </a:p>
          </p:txBody>
        </p:sp>
      </p:grpSp>
      <p:pic>
        <p:nvPicPr>
          <p:cNvPr id="19483" name="Picture 2" descr="GBRMPA_OR_FrontCover3.jpg"/>
          <p:cNvPicPr>
            <a:picLocks noChangeAspect="1"/>
          </p:cNvPicPr>
          <p:nvPr/>
        </p:nvPicPr>
        <p:blipFill>
          <a:blip r:embed="rId3" cstate="screen"/>
          <a:srcRect/>
          <a:stretch>
            <a:fillRect/>
          </a:stretch>
        </p:blipFill>
        <p:spPr bwMode="auto">
          <a:xfrm>
            <a:off x="1187626" y="2636912"/>
            <a:ext cx="1963985" cy="2769931"/>
          </a:xfrm>
          <a:prstGeom prst="rect">
            <a:avLst/>
          </a:prstGeom>
          <a:noFill/>
          <a:ln w="38100">
            <a:solidFill>
              <a:schemeClr val="tx1"/>
            </a:solidFill>
            <a:miter lim="800000"/>
            <a:headEnd/>
            <a:tailEnd/>
          </a:ln>
        </p:spPr>
      </p:pic>
      <p:sp>
        <p:nvSpPr>
          <p:cNvPr id="18" name="Content Placeholder 17"/>
          <p:cNvSpPr>
            <a:spLocks noGrp="1"/>
          </p:cNvSpPr>
          <p:nvPr>
            <p:ph sz="half" idx="1"/>
          </p:nvPr>
        </p:nvSpPr>
        <p:spPr>
          <a:xfrm>
            <a:off x="3491880" y="5488633"/>
            <a:ext cx="5482952" cy="1468759"/>
          </a:xfrm>
        </p:spPr>
        <p:txBody>
          <a:bodyPr/>
          <a:lstStyle/>
          <a:p>
            <a:pPr>
              <a:buFont typeface="Arial" pitchFamily="34" charset="0"/>
              <a:buChar char="•"/>
            </a:pPr>
            <a:r>
              <a:rPr lang="en-AU" dirty="0" smtClean="0"/>
              <a:t>Review of zoning</a:t>
            </a:r>
          </a:p>
          <a:p>
            <a:pPr>
              <a:buFont typeface="Arial" pitchFamily="34" charset="0"/>
              <a:buChar char="•"/>
            </a:pPr>
            <a:r>
              <a:rPr lang="en-AU" dirty="0" smtClean="0"/>
              <a:t>Outlook</a:t>
            </a:r>
            <a:r>
              <a:rPr lang="en-AU" baseline="0" dirty="0" smtClean="0"/>
              <a:t> Report</a:t>
            </a:r>
          </a:p>
          <a:p>
            <a:pPr>
              <a:buFont typeface="Arial" pitchFamily="34" charset="0"/>
              <a:buChar char="•"/>
            </a:pPr>
            <a:r>
              <a:rPr lang="en-AU" baseline="0" dirty="0" smtClean="0"/>
              <a:t>Strategic Assessment</a:t>
            </a:r>
            <a:endParaRPr lang="en-A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9483"/>
                                        </p:tgtEl>
                                        <p:attrNameLst>
                                          <p:attrName>style.visibility</p:attrName>
                                        </p:attrNameLst>
                                      </p:cBhvr>
                                      <p:to>
                                        <p:strVal val="visible"/>
                                      </p:to>
                                    </p:set>
                                    <p:animEffect transition="in" filter="dissolve">
                                      <p:cBhvr>
                                        <p:cTn id="35" dur="500"/>
                                        <p:tgtEl>
                                          <p:spTgt spid="19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1"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idx="4294967295"/>
          </p:nvPr>
        </p:nvSpPr>
        <p:spPr>
          <a:xfrm>
            <a:off x="250825" y="0"/>
            <a:ext cx="6383338" cy="1466851"/>
          </a:xfrm>
        </p:spPr>
        <p:txBody>
          <a:bodyPr>
            <a:normAutofit/>
          </a:bodyPr>
          <a:lstStyle/>
          <a:p>
            <a:r>
              <a:rPr lang="en-AU" sz="2400" dirty="0" smtClean="0"/>
              <a:t>Great Barrier Reef Zoning</a:t>
            </a:r>
            <a:br>
              <a:rPr lang="en-AU" sz="2400" dirty="0" smtClean="0"/>
            </a:br>
            <a:r>
              <a:rPr lang="en-AU" sz="2400" dirty="0" smtClean="0"/>
              <a:t>(a global standard for</a:t>
            </a:r>
            <a:br>
              <a:rPr lang="en-AU" sz="2400" dirty="0" smtClean="0"/>
            </a:br>
            <a:r>
              <a:rPr lang="en-AU" sz="2400" dirty="0" smtClean="0"/>
              <a:t>            marine conservation)</a:t>
            </a:r>
          </a:p>
        </p:txBody>
      </p:sp>
      <p:sp>
        <p:nvSpPr>
          <p:cNvPr id="163843" name="Rectangle 3"/>
          <p:cNvSpPr>
            <a:spLocks noGrp="1" noChangeArrowheads="1"/>
          </p:cNvSpPr>
          <p:nvPr>
            <p:ph type="body" idx="4294967295"/>
          </p:nvPr>
        </p:nvSpPr>
        <p:spPr>
          <a:xfrm>
            <a:off x="4489450" y="1700808"/>
            <a:ext cx="4654550" cy="4700588"/>
          </a:xfrm>
        </p:spPr>
        <p:txBody>
          <a:bodyPr>
            <a:normAutofit fontScale="70000" lnSpcReduction="20000"/>
          </a:bodyPr>
          <a:lstStyle/>
          <a:p>
            <a:pPr marL="363538" indent="-361950">
              <a:lnSpc>
                <a:spcPct val="120000"/>
              </a:lnSpc>
              <a:spcBef>
                <a:spcPct val="60000"/>
              </a:spcBef>
              <a:buFont typeface="Arial" charset="0"/>
              <a:buChar char="•"/>
            </a:pPr>
            <a:r>
              <a:rPr lang="en-AU" sz="2400" dirty="0" smtClean="0"/>
              <a:t>Key management tool</a:t>
            </a:r>
          </a:p>
          <a:p>
            <a:pPr marL="363538" indent="-361950">
              <a:lnSpc>
                <a:spcPct val="120000"/>
              </a:lnSpc>
              <a:spcBef>
                <a:spcPct val="60000"/>
              </a:spcBef>
              <a:buFont typeface="Arial" charset="0"/>
              <a:buChar char="•"/>
            </a:pPr>
            <a:r>
              <a:rPr lang="en-AU" dirty="0" smtClean="0"/>
              <a:t>(But only 1 part of integrated portfolio of strategies)</a:t>
            </a:r>
          </a:p>
          <a:p>
            <a:pPr>
              <a:lnSpc>
                <a:spcPct val="140000"/>
              </a:lnSpc>
              <a:spcBef>
                <a:spcPts val="600"/>
              </a:spcBef>
              <a:spcAft>
                <a:spcPts val="600"/>
              </a:spcAft>
              <a:buClr>
                <a:srgbClr val="10253F"/>
              </a:buClr>
              <a:buFont typeface="Verdana" pitchFamily="34" charset="0"/>
              <a:buChar char="•"/>
            </a:pPr>
            <a:r>
              <a:rPr lang="en-AU" dirty="0" smtClean="0"/>
              <a:t>In different zones, activities are: </a:t>
            </a:r>
          </a:p>
          <a:p>
            <a:pPr marL="800100" lvl="1" indent="-342900">
              <a:lnSpc>
                <a:spcPct val="140000"/>
              </a:lnSpc>
              <a:spcBef>
                <a:spcPts val="300"/>
              </a:spcBef>
              <a:spcAft>
                <a:spcPts val="300"/>
              </a:spcAft>
              <a:buClr>
                <a:srgbClr val="10253F"/>
              </a:buClr>
              <a:buFont typeface="Wingdings" pitchFamily="2" charset="2"/>
              <a:buChar char="Ø"/>
            </a:pPr>
            <a:r>
              <a:rPr lang="en-AU" sz="1900" b="1" dirty="0" smtClean="0">
                <a:solidFill>
                  <a:srgbClr val="10253F"/>
                </a:solidFill>
              </a:rPr>
              <a:t>allowed ‘as of right’</a:t>
            </a:r>
          </a:p>
          <a:p>
            <a:pPr marL="800100" lvl="1" indent="-342900">
              <a:lnSpc>
                <a:spcPct val="140000"/>
              </a:lnSpc>
              <a:spcBef>
                <a:spcPts val="300"/>
              </a:spcBef>
              <a:spcAft>
                <a:spcPts val="300"/>
              </a:spcAft>
              <a:buClr>
                <a:srgbClr val="10253F"/>
              </a:buClr>
              <a:buFont typeface="Wingdings" pitchFamily="2" charset="2"/>
              <a:buChar char="Ø"/>
            </a:pPr>
            <a:r>
              <a:rPr lang="en-AU" sz="1900" b="1" dirty="0" smtClean="0">
                <a:solidFill>
                  <a:srgbClr val="10253F"/>
                </a:solidFill>
              </a:rPr>
              <a:t>require a permit</a:t>
            </a:r>
          </a:p>
          <a:p>
            <a:pPr marL="800100" lvl="1" indent="-342900">
              <a:lnSpc>
                <a:spcPct val="140000"/>
              </a:lnSpc>
              <a:spcBef>
                <a:spcPts val="300"/>
              </a:spcBef>
              <a:spcAft>
                <a:spcPts val="300"/>
              </a:spcAft>
              <a:buClr>
                <a:srgbClr val="10253F"/>
              </a:buClr>
              <a:buFont typeface="Wingdings" pitchFamily="2" charset="2"/>
              <a:buChar char="Ø"/>
            </a:pPr>
            <a:r>
              <a:rPr lang="en-AU" sz="1900" b="1" dirty="0" smtClean="0">
                <a:solidFill>
                  <a:srgbClr val="10253F"/>
                </a:solidFill>
              </a:rPr>
              <a:t>Prohibited</a:t>
            </a:r>
          </a:p>
          <a:p>
            <a:pPr marL="800100" lvl="1" indent="-342900">
              <a:lnSpc>
                <a:spcPct val="140000"/>
              </a:lnSpc>
              <a:spcBef>
                <a:spcPts val="300"/>
              </a:spcBef>
              <a:spcAft>
                <a:spcPts val="300"/>
              </a:spcAft>
              <a:buClr>
                <a:srgbClr val="10253F"/>
              </a:buClr>
              <a:buFont typeface="Wingdings" pitchFamily="2" charset="2"/>
              <a:buChar char="Ø"/>
            </a:pPr>
            <a:endParaRPr lang="en-AU" sz="1900" b="1" dirty="0" smtClean="0">
              <a:solidFill>
                <a:srgbClr val="10253F"/>
              </a:solidFill>
            </a:endParaRPr>
          </a:p>
          <a:p>
            <a:pPr marL="363538" indent="-361950">
              <a:lnSpc>
                <a:spcPct val="120000"/>
              </a:lnSpc>
              <a:spcBef>
                <a:spcPct val="60000"/>
              </a:spcBef>
              <a:buFont typeface="Arial" charset="0"/>
              <a:buChar char="•"/>
            </a:pPr>
            <a:r>
              <a:rPr lang="en-AU" sz="2400" dirty="0" smtClean="0"/>
              <a:t>Best practice design &amp; implementation;</a:t>
            </a:r>
          </a:p>
          <a:p>
            <a:pPr marL="363538" indent="-361950">
              <a:lnSpc>
                <a:spcPct val="120000"/>
              </a:lnSpc>
              <a:spcBef>
                <a:spcPct val="60000"/>
              </a:spcBef>
              <a:buFont typeface="Arial" charset="0"/>
              <a:buChar char="•"/>
            </a:pPr>
            <a:r>
              <a:rPr lang="en-AU" sz="2400" dirty="0" smtClean="0"/>
              <a:t>Rigorous &amp; accountable principles of conservation science</a:t>
            </a:r>
          </a:p>
          <a:p>
            <a:pPr marL="363538" indent="-361950">
              <a:lnSpc>
                <a:spcPct val="120000"/>
              </a:lnSpc>
              <a:spcBef>
                <a:spcPct val="60000"/>
              </a:spcBef>
              <a:buFont typeface="Arial" charset="0"/>
              <a:buChar char="•"/>
            </a:pPr>
            <a:r>
              <a:rPr lang="en-AU" sz="2400" dirty="0" smtClean="0"/>
              <a:t>Large area</a:t>
            </a:r>
            <a:endParaRPr lang="en-AU" sz="500" dirty="0" smtClean="0"/>
          </a:p>
        </p:txBody>
      </p:sp>
      <p:pic>
        <p:nvPicPr>
          <p:cNvPr id="163844" name="Picture 5" descr="new zoning"/>
          <p:cNvPicPr>
            <a:picLocks noChangeAspect="1" noChangeArrowheads="1"/>
          </p:cNvPicPr>
          <p:nvPr/>
        </p:nvPicPr>
        <p:blipFill>
          <a:blip r:embed="rId4" cstate="screen"/>
          <a:srcRect/>
          <a:stretch>
            <a:fillRect/>
          </a:stretch>
        </p:blipFill>
        <p:spPr bwMode="auto">
          <a:xfrm>
            <a:off x="81409" y="1601613"/>
            <a:ext cx="4346575" cy="5211763"/>
          </a:xfrm>
          <a:prstGeom prst="rect">
            <a:avLst/>
          </a:prstGeom>
          <a:noFill/>
          <a:ln w="38100">
            <a:solidFill>
              <a:schemeClr val="tx1"/>
            </a:solidFill>
            <a:miter lim="800000"/>
            <a:headEnd/>
            <a:tailEnd/>
          </a:ln>
        </p:spPr>
      </p:pic>
      <p:graphicFrame>
        <p:nvGraphicFramePr>
          <p:cNvPr id="309249" name="Object 4"/>
          <p:cNvGraphicFramePr>
            <a:graphicFrameLocks noChangeAspect="1"/>
          </p:cNvGraphicFramePr>
          <p:nvPr/>
        </p:nvGraphicFramePr>
        <p:xfrm>
          <a:off x="141570" y="1440160"/>
          <a:ext cx="4134304" cy="3096344"/>
        </p:xfrm>
        <a:graphic>
          <a:graphicData uri="http://schemas.openxmlformats.org/presentationml/2006/ole">
            <mc:AlternateContent xmlns:mc="http://schemas.openxmlformats.org/markup-compatibility/2006">
              <mc:Choice xmlns:v="urn:schemas-microsoft-com:vml" Requires="v">
                <p:oleObj spid="_x0000_s309250" name="Slide" r:id="rId5" imgW="6827575" imgH="5120658" progId="PowerPoint.Slide.8">
                  <p:embed/>
                </p:oleObj>
              </mc:Choice>
              <mc:Fallback>
                <p:oleObj name="Slide" r:id="rId5" imgW="6827575" imgH="5120658" progId="PowerPoint.Slide.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l="1575" r="3149"/>
                      <a:stretch>
                        <a:fillRect/>
                      </a:stretch>
                    </p:blipFill>
                    <p:spPr bwMode="auto">
                      <a:xfrm>
                        <a:off x="141570" y="1440160"/>
                        <a:ext cx="4134304" cy="3096344"/>
                      </a:xfrm>
                      <a:prstGeom prst="rect">
                        <a:avLst/>
                      </a:prstGeom>
                      <a:solidFill>
                        <a:schemeClr val="tx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09249"/>
                                        </p:tgtEl>
                                        <p:attrNameLst>
                                          <p:attrName>style.visibility</p:attrName>
                                        </p:attrNameLst>
                                      </p:cBhvr>
                                      <p:to>
                                        <p:strVal val="visible"/>
                                      </p:to>
                                    </p:set>
                                    <p:animEffect transition="in" filter="wipe(up)">
                                      <p:cBhvr>
                                        <p:cTn id="7" dur="500"/>
                                        <p:tgtEl>
                                          <p:spTgt spid="309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idx="4294967295"/>
          </p:nvPr>
        </p:nvSpPr>
        <p:spPr>
          <a:xfrm>
            <a:off x="47627" y="133351"/>
            <a:ext cx="8424863" cy="1143000"/>
          </a:xfrm>
        </p:spPr>
        <p:txBody>
          <a:bodyPr>
            <a:normAutofit fontScale="90000"/>
          </a:bodyPr>
          <a:lstStyle/>
          <a:p>
            <a:r>
              <a:rPr lang="en-AU" sz="3600" dirty="0" smtClean="0"/>
              <a:t>5 years on: review &amp;</a:t>
            </a:r>
            <a:br>
              <a:rPr lang="en-AU" sz="3600" dirty="0" smtClean="0"/>
            </a:br>
            <a:r>
              <a:rPr lang="en-AU" sz="3600" dirty="0" smtClean="0"/>
              <a:t>   synthesis of outcomes</a:t>
            </a:r>
            <a:endParaRPr lang="en-US" sz="4000" dirty="0" smtClean="0"/>
          </a:p>
        </p:txBody>
      </p:sp>
      <p:sp>
        <p:nvSpPr>
          <p:cNvPr id="165891" name="Rectangle 3"/>
          <p:cNvSpPr>
            <a:spLocks noGrp="1" noChangeArrowheads="1"/>
          </p:cNvSpPr>
          <p:nvPr>
            <p:ph type="body" idx="4294967295"/>
          </p:nvPr>
        </p:nvSpPr>
        <p:spPr>
          <a:xfrm>
            <a:off x="251520" y="1844824"/>
            <a:ext cx="4392488" cy="4665665"/>
          </a:xfrm>
        </p:spPr>
        <p:txBody>
          <a:bodyPr>
            <a:normAutofit fontScale="92500" lnSpcReduction="20000"/>
          </a:bodyPr>
          <a:lstStyle/>
          <a:p>
            <a:r>
              <a:rPr lang="en-AU" dirty="0" smtClean="0"/>
              <a:t>21 leading scientists from Great Barrier Reef</a:t>
            </a:r>
            <a:r>
              <a:rPr lang="en-AU" b="0" dirty="0" smtClean="0"/>
              <a:t>;</a:t>
            </a:r>
          </a:p>
          <a:p>
            <a:endParaRPr lang="en-AU" b="0" dirty="0" smtClean="0"/>
          </a:p>
          <a:p>
            <a:pPr>
              <a:buFont typeface="Arial" pitchFamily="34" charset="0"/>
              <a:buChar char="•"/>
            </a:pPr>
            <a:r>
              <a:rPr lang="en-AU" b="0" dirty="0" smtClean="0"/>
              <a:t>Fish</a:t>
            </a:r>
          </a:p>
          <a:p>
            <a:pPr>
              <a:buFont typeface="Arial" pitchFamily="34" charset="0"/>
              <a:buChar char="•"/>
            </a:pPr>
            <a:r>
              <a:rPr lang="en-AU" b="0" dirty="0" smtClean="0"/>
              <a:t>Sharks</a:t>
            </a:r>
          </a:p>
          <a:p>
            <a:pPr>
              <a:buFont typeface="Arial" pitchFamily="34" charset="0"/>
              <a:buChar char="•"/>
            </a:pPr>
            <a:r>
              <a:rPr lang="en-AU" b="0" dirty="0" smtClean="0"/>
              <a:t>Corals &amp; Starfish</a:t>
            </a:r>
          </a:p>
          <a:p>
            <a:pPr>
              <a:buFont typeface="Arial" pitchFamily="34" charset="0"/>
              <a:buChar char="•"/>
            </a:pPr>
            <a:r>
              <a:rPr lang="en-AU" b="0" dirty="0" smtClean="0"/>
              <a:t>Non-reef habitats</a:t>
            </a:r>
          </a:p>
          <a:p>
            <a:pPr>
              <a:buFont typeface="Arial" pitchFamily="34" charset="0"/>
              <a:buChar char="•"/>
            </a:pPr>
            <a:r>
              <a:rPr lang="en-AU" b="0" dirty="0" smtClean="0"/>
              <a:t>Seabed habitats</a:t>
            </a:r>
          </a:p>
          <a:p>
            <a:pPr>
              <a:buFont typeface="Arial" pitchFamily="34" charset="0"/>
              <a:buChar char="•"/>
            </a:pPr>
            <a:r>
              <a:rPr lang="en-AU" b="0" dirty="0" smtClean="0"/>
              <a:t>Dugong</a:t>
            </a:r>
          </a:p>
          <a:p>
            <a:pPr>
              <a:buFont typeface="Arial" pitchFamily="34" charset="0"/>
              <a:buChar char="•"/>
            </a:pPr>
            <a:r>
              <a:rPr lang="en-AU" b="0" dirty="0" smtClean="0"/>
              <a:t>Turtles</a:t>
            </a:r>
          </a:p>
          <a:p>
            <a:pPr>
              <a:buFont typeface="Arial" pitchFamily="34" charset="0"/>
              <a:buChar char="•"/>
            </a:pPr>
            <a:r>
              <a:rPr lang="en-AU" b="0" dirty="0" smtClean="0"/>
              <a:t>Compliance</a:t>
            </a:r>
          </a:p>
          <a:p>
            <a:pPr>
              <a:buFont typeface="Arial" pitchFamily="34" charset="0"/>
              <a:buChar char="•"/>
            </a:pPr>
            <a:r>
              <a:rPr lang="en-AU" b="0" dirty="0" smtClean="0"/>
              <a:t>Social surveys</a:t>
            </a:r>
          </a:p>
          <a:p>
            <a:pPr>
              <a:buFont typeface="Arial" pitchFamily="34" charset="0"/>
              <a:buChar char="•"/>
            </a:pPr>
            <a:r>
              <a:rPr lang="en-AU" b="0" dirty="0" smtClean="0"/>
              <a:t>Economics</a:t>
            </a:r>
            <a:endParaRPr lang="en-US" b="0" dirty="0" smtClean="0"/>
          </a:p>
        </p:txBody>
      </p:sp>
      <p:pic>
        <p:nvPicPr>
          <p:cNvPr id="165892" name="Picture 17" descr="McCook et al  Corrected 2nd proofs 14Feb10 Copy 1"/>
          <p:cNvPicPr>
            <a:picLocks noChangeAspect="1" noChangeArrowheads="1"/>
          </p:cNvPicPr>
          <p:nvPr/>
        </p:nvPicPr>
        <p:blipFill>
          <a:blip r:embed="rId3" cstate="screen"/>
          <a:srcRect/>
          <a:stretch>
            <a:fillRect/>
          </a:stretch>
        </p:blipFill>
        <p:spPr bwMode="auto">
          <a:xfrm>
            <a:off x="4992688" y="1631949"/>
            <a:ext cx="3905250" cy="5226051"/>
          </a:xfrm>
          <a:prstGeom prst="rect">
            <a:avLst/>
          </a:prstGeom>
          <a:noFill/>
          <a:ln w="31750">
            <a:solidFill>
              <a:srgbClr val="333333"/>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title" idx="4294967295"/>
          </p:nvPr>
        </p:nvSpPr>
        <p:spPr>
          <a:xfrm>
            <a:off x="212724" y="63500"/>
            <a:ext cx="6447507" cy="1349276"/>
          </a:xfrm>
        </p:spPr>
        <p:txBody>
          <a:bodyPr>
            <a:noAutofit/>
          </a:bodyPr>
          <a:lstStyle/>
          <a:p>
            <a:r>
              <a:rPr lang="en-GB" sz="2400" dirty="0" smtClean="0"/>
              <a:t>Outcomes:</a:t>
            </a:r>
            <a:br>
              <a:rPr lang="en-GB" sz="2400" dirty="0" smtClean="0"/>
            </a:br>
            <a:r>
              <a:rPr lang="en-GB" sz="2400" dirty="0" smtClean="0"/>
              <a:t>More, </a:t>
            </a:r>
            <a:r>
              <a:rPr lang="en-GB" sz="3600" dirty="0" smtClean="0"/>
              <a:t>bigger</a:t>
            </a:r>
            <a:r>
              <a:rPr lang="en-GB" sz="2400" dirty="0" smtClean="0"/>
              <a:t> </a:t>
            </a:r>
            <a:r>
              <a:rPr lang="en-GB" sz="3600" dirty="0" smtClean="0"/>
              <a:t>fish</a:t>
            </a:r>
            <a:r>
              <a:rPr lang="en-GB" sz="2400" dirty="0" smtClean="0"/>
              <a:t> in</a:t>
            </a:r>
            <a:br>
              <a:rPr lang="en-GB" sz="2400" dirty="0" smtClean="0"/>
            </a:br>
            <a:r>
              <a:rPr lang="en-GB" sz="2400" dirty="0" smtClean="0"/>
              <a:t>               protected areas…</a:t>
            </a:r>
          </a:p>
        </p:txBody>
      </p:sp>
      <p:pic>
        <p:nvPicPr>
          <p:cNvPr id="167939" name="Picture 9" descr="C:\Images\Fish\Plectropomus leopardus2.jpg"/>
          <p:cNvPicPr>
            <a:picLocks noChangeAspect="1" noChangeArrowheads="1"/>
          </p:cNvPicPr>
          <p:nvPr/>
        </p:nvPicPr>
        <p:blipFill>
          <a:blip r:embed="rId3" cstate="screen"/>
          <a:srcRect/>
          <a:stretch>
            <a:fillRect/>
          </a:stretch>
        </p:blipFill>
        <p:spPr bwMode="auto">
          <a:xfrm>
            <a:off x="2541588" y="1703388"/>
            <a:ext cx="4252912" cy="2727325"/>
          </a:xfrm>
          <a:prstGeom prst="rect">
            <a:avLst/>
          </a:prstGeom>
          <a:noFill/>
          <a:ln w="38100">
            <a:solidFill>
              <a:schemeClr val="tx1"/>
            </a:solidFill>
            <a:miter lim="800000"/>
            <a:headEnd/>
            <a:tailEnd/>
          </a:ln>
        </p:spPr>
      </p:pic>
      <p:sp>
        <p:nvSpPr>
          <p:cNvPr id="167940" name="Rectangle 19"/>
          <p:cNvSpPr>
            <a:spLocks noGrp="1" noChangeArrowheads="1"/>
          </p:cNvSpPr>
          <p:nvPr>
            <p:ph type="body" idx="4294967295"/>
          </p:nvPr>
        </p:nvSpPr>
        <p:spPr>
          <a:xfrm>
            <a:off x="251520" y="5137547"/>
            <a:ext cx="8640960" cy="1747837"/>
          </a:xfrm>
        </p:spPr>
        <p:txBody>
          <a:bodyPr>
            <a:normAutofit fontScale="92500"/>
          </a:bodyPr>
          <a:lstStyle/>
          <a:p>
            <a:pPr>
              <a:buFont typeface="Arial" charset="0"/>
              <a:buChar char="•"/>
            </a:pPr>
            <a:r>
              <a:rPr lang="en-AU" sz="2400" dirty="0" smtClean="0"/>
              <a:t>Clear, widespread evidence for long-term benefits;</a:t>
            </a:r>
          </a:p>
          <a:p>
            <a:pPr>
              <a:buFont typeface="Arial" charset="0"/>
              <a:buChar char="•"/>
            </a:pPr>
            <a:r>
              <a:rPr lang="en-AU" sz="2400" dirty="0" smtClean="0"/>
              <a:t>Requires good compliance &amp; enforcement;</a:t>
            </a:r>
          </a:p>
          <a:p>
            <a:pPr>
              <a:buFont typeface="Arial" charset="0"/>
              <a:buChar char="•"/>
            </a:pPr>
            <a:r>
              <a:rPr lang="en-AU" sz="2400" dirty="0" smtClean="0"/>
              <a:t>Possible widespread depletion, by 1984 (inshore)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938213" y="1844824"/>
            <a:ext cx="8205787" cy="3097064"/>
            <a:chOff x="938213" y="1844824"/>
            <a:chExt cx="8205787" cy="3097064"/>
          </a:xfrm>
        </p:grpSpPr>
        <p:pic>
          <p:nvPicPr>
            <p:cNvPr id="30722" name="Picture 11"/>
            <p:cNvPicPr>
              <a:picLocks noChangeAspect="1" noChangeArrowheads="1"/>
            </p:cNvPicPr>
            <p:nvPr/>
          </p:nvPicPr>
          <p:blipFill>
            <a:blip r:embed="rId3" cstate="screen"/>
            <a:srcRect/>
            <a:stretch>
              <a:fillRect/>
            </a:stretch>
          </p:blipFill>
          <p:spPr bwMode="auto">
            <a:xfrm>
              <a:off x="938213" y="1936749"/>
              <a:ext cx="6570662" cy="3005139"/>
            </a:xfrm>
            <a:prstGeom prst="rect">
              <a:avLst/>
            </a:prstGeom>
            <a:noFill/>
            <a:ln w="9525">
              <a:noFill/>
              <a:miter lim="800000"/>
              <a:headEnd/>
              <a:tailEnd/>
            </a:ln>
          </p:spPr>
        </p:pic>
        <p:pic>
          <p:nvPicPr>
            <p:cNvPr id="12" name="Picture 10"/>
            <p:cNvPicPr>
              <a:picLocks noChangeAspect="1" noChangeArrowheads="1"/>
            </p:cNvPicPr>
            <p:nvPr/>
          </p:nvPicPr>
          <p:blipFill>
            <a:blip r:embed="rId4" cstate="screen"/>
            <a:srcRect/>
            <a:stretch>
              <a:fillRect/>
            </a:stretch>
          </p:blipFill>
          <p:spPr bwMode="auto">
            <a:xfrm>
              <a:off x="7797800" y="1844824"/>
              <a:ext cx="1346200" cy="1835151"/>
            </a:xfrm>
            <a:prstGeom prst="rect">
              <a:avLst/>
            </a:prstGeom>
            <a:noFill/>
            <a:ln w="9525">
              <a:noFill/>
              <a:miter lim="800000"/>
              <a:headEnd/>
              <a:tailEnd/>
            </a:ln>
          </p:spPr>
        </p:pic>
      </p:grpSp>
      <p:sp>
        <p:nvSpPr>
          <p:cNvPr id="169987" name="Title 1"/>
          <p:cNvSpPr>
            <a:spLocks noGrp="1"/>
          </p:cNvSpPr>
          <p:nvPr>
            <p:ph type="title" idx="4294967295"/>
          </p:nvPr>
        </p:nvSpPr>
        <p:spPr>
          <a:xfrm>
            <a:off x="0" y="177800"/>
            <a:ext cx="8307388" cy="1143000"/>
          </a:xfrm>
        </p:spPr>
        <p:txBody>
          <a:bodyPr>
            <a:normAutofit/>
          </a:bodyPr>
          <a:lstStyle/>
          <a:p>
            <a:r>
              <a:rPr lang="en-US" i="1" u="sng" dirty="0" smtClean="0"/>
              <a:t>Ecosystem-wide</a:t>
            </a:r>
            <a:r>
              <a:rPr lang="en-US" dirty="0" smtClean="0"/>
              <a:t> benefits</a:t>
            </a:r>
            <a:br>
              <a:rPr lang="en-US" dirty="0" smtClean="0"/>
            </a:br>
            <a:r>
              <a:rPr lang="en-US" dirty="0" smtClean="0"/>
              <a:t>for fish: </a:t>
            </a:r>
            <a:r>
              <a:rPr lang="en-US" i="1" dirty="0" smtClean="0"/>
              <a:t>the network…</a:t>
            </a:r>
          </a:p>
        </p:txBody>
      </p:sp>
      <p:sp>
        <p:nvSpPr>
          <p:cNvPr id="30724" name="Text Placeholder 2"/>
          <p:cNvSpPr>
            <a:spLocks noGrp="1"/>
          </p:cNvSpPr>
          <p:nvPr>
            <p:ph type="body" idx="4294967295"/>
          </p:nvPr>
        </p:nvSpPr>
        <p:spPr>
          <a:xfrm>
            <a:off x="203200" y="5170488"/>
            <a:ext cx="8693150" cy="1687512"/>
          </a:xfrm>
        </p:spPr>
        <p:txBody>
          <a:bodyPr>
            <a:normAutofit/>
          </a:bodyPr>
          <a:lstStyle/>
          <a:p>
            <a:r>
              <a:rPr lang="en-AU" sz="2400" dirty="0" smtClean="0"/>
              <a:t>Benefits to other reserves;</a:t>
            </a:r>
          </a:p>
          <a:p>
            <a:r>
              <a:rPr lang="en-AU" sz="2400" dirty="0" smtClean="0"/>
              <a:t>Most larvae on reserve &amp; fished reefs from protected reserve reefs;</a:t>
            </a:r>
          </a:p>
          <a:p>
            <a:pPr>
              <a:spcBef>
                <a:spcPct val="0"/>
              </a:spcBef>
            </a:pPr>
            <a:r>
              <a:rPr lang="en-AU" sz="2400" dirty="0" smtClean="0"/>
              <a:t>Good for fisheries &amp; entire ecosystem…</a:t>
            </a:r>
          </a:p>
        </p:txBody>
      </p:sp>
      <p:sp>
        <p:nvSpPr>
          <p:cNvPr id="28678" name="AutoShape 6"/>
          <p:cNvSpPr>
            <a:spLocks noChangeArrowheads="1"/>
          </p:cNvSpPr>
          <p:nvPr/>
        </p:nvSpPr>
        <p:spPr bwMode="auto">
          <a:xfrm>
            <a:off x="5980113" y="2738439"/>
            <a:ext cx="914400" cy="681037"/>
          </a:xfrm>
          <a:prstGeom prst="curvedRightArrow">
            <a:avLst>
              <a:gd name="adj1" fmla="val 32537"/>
              <a:gd name="adj2" fmla="val 40000"/>
              <a:gd name="adj3" fmla="val 44755"/>
            </a:avLst>
          </a:prstGeom>
          <a:solidFill>
            <a:schemeClr val="accent1"/>
          </a:solidFill>
          <a:ln w="9525">
            <a:solidFill>
              <a:schemeClr val="tx1"/>
            </a:solidFill>
            <a:miter lim="800000"/>
            <a:headEnd/>
            <a:tailEnd/>
          </a:ln>
        </p:spPr>
        <p:txBody>
          <a:bodyPr wrap="none" anchor="ctr"/>
          <a:lstStyle/>
          <a:p>
            <a:endParaRPr lang="en-US" sz="2400">
              <a:latin typeface="Times New Roman" pitchFamily="18" charset="0"/>
            </a:endParaRPr>
          </a:p>
        </p:txBody>
      </p:sp>
      <p:sp>
        <p:nvSpPr>
          <p:cNvPr id="30735" name="AutoShape 15"/>
          <p:cNvSpPr>
            <a:spLocks noChangeArrowheads="1"/>
          </p:cNvSpPr>
          <p:nvPr/>
        </p:nvSpPr>
        <p:spPr bwMode="auto">
          <a:xfrm rot="-3935585">
            <a:off x="5834857" y="1697833"/>
            <a:ext cx="406400" cy="1589087"/>
          </a:xfrm>
          <a:prstGeom prst="upArrow">
            <a:avLst>
              <a:gd name="adj1" fmla="val 50000"/>
              <a:gd name="adj2" fmla="val 97754"/>
            </a:avLst>
          </a:prstGeom>
          <a:solidFill>
            <a:schemeClr val="accent1"/>
          </a:solidFill>
          <a:ln w="9525">
            <a:solidFill>
              <a:schemeClr val="tx1"/>
            </a:solidFill>
            <a:miter lim="800000"/>
            <a:headEnd/>
            <a:tailEnd/>
          </a:ln>
        </p:spPr>
        <p:txBody>
          <a:bodyPr rot="10800000" wrap="none" anchor="ctr"/>
          <a:lstStyle/>
          <a:p>
            <a:endParaRPr lang="en-US" sz="2400">
              <a:latin typeface="Times New Roman" pitchFamily="18" charset="0"/>
            </a:endParaRPr>
          </a:p>
        </p:txBody>
      </p:sp>
      <p:sp>
        <p:nvSpPr>
          <p:cNvPr id="30736" name="AutoShape 16"/>
          <p:cNvSpPr>
            <a:spLocks noChangeArrowheads="1"/>
          </p:cNvSpPr>
          <p:nvPr/>
        </p:nvSpPr>
        <p:spPr bwMode="auto">
          <a:xfrm rot="-7498951">
            <a:off x="5803107" y="2667795"/>
            <a:ext cx="406400" cy="1589087"/>
          </a:xfrm>
          <a:prstGeom prst="upArrow">
            <a:avLst>
              <a:gd name="adj1" fmla="val 50000"/>
              <a:gd name="adj2" fmla="val 97754"/>
            </a:avLst>
          </a:prstGeom>
          <a:solidFill>
            <a:schemeClr val="accent1"/>
          </a:solidFill>
          <a:ln w="9525">
            <a:solidFill>
              <a:schemeClr val="tx1"/>
            </a:solidFill>
            <a:miter lim="800000"/>
            <a:headEnd/>
            <a:tailEnd/>
          </a:ln>
        </p:spPr>
        <p:txBody>
          <a:bodyPr rot="10800000" wrap="none" anchor="ctr"/>
          <a:lstStyle/>
          <a:p>
            <a:endParaRPr lang="en-US" sz="2400">
              <a:latin typeface="Times New Roman" pitchFamily="18" charset="0"/>
            </a:endParaRPr>
          </a:p>
        </p:txBody>
      </p:sp>
      <p:sp>
        <p:nvSpPr>
          <p:cNvPr id="30737" name="AutoShape 17"/>
          <p:cNvSpPr>
            <a:spLocks noChangeArrowheads="1"/>
          </p:cNvSpPr>
          <p:nvPr/>
        </p:nvSpPr>
        <p:spPr bwMode="auto">
          <a:xfrm rot="-9455643">
            <a:off x="6238875" y="2913064"/>
            <a:ext cx="406400" cy="1589087"/>
          </a:xfrm>
          <a:prstGeom prst="upArrow">
            <a:avLst>
              <a:gd name="adj1" fmla="val 50000"/>
              <a:gd name="adj2" fmla="val 97754"/>
            </a:avLst>
          </a:prstGeom>
          <a:solidFill>
            <a:schemeClr val="accent1"/>
          </a:solidFill>
          <a:ln w="9525">
            <a:solidFill>
              <a:schemeClr val="tx1"/>
            </a:solidFill>
            <a:miter lim="800000"/>
            <a:headEnd/>
            <a:tailEnd/>
          </a:ln>
        </p:spPr>
        <p:txBody>
          <a:bodyPr rot="10800000" vert="eaVert" wrap="none" anchor="ctr"/>
          <a:lstStyle/>
          <a:p>
            <a:endParaRPr lang="en-US" sz="2400">
              <a:latin typeface="Times New Roman" pitchFamily="18" charset="0"/>
            </a:endParaRPr>
          </a:p>
        </p:txBody>
      </p:sp>
      <p:sp>
        <p:nvSpPr>
          <p:cNvPr id="2" name="AutoShape 6"/>
          <p:cNvSpPr>
            <a:spLocks noChangeArrowheads="1"/>
          </p:cNvSpPr>
          <p:nvPr/>
        </p:nvSpPr>
        <p:spPr bwMode="auto">
          <a:xfrm>
            <a:off x="5978525" y="2795588"/>
            <a:ext cx="914400" cy="1290637"/>
          </a:xfrm>
          <a:prstGeom prst="curvedRightArrow">
            <a:avLst>
              <a:gd name="adj1" fmla="val 17081"/>
              <a:gd name="adj2" fmla="val 45310"/>
              <a:gd name="adj3" fmla="val 33333"/>
            </a:avLst>
          </a:prstGeom>
          <a:solidFill>
            <a:schemeClr val="accent1"/>
          </a:solidFill>
          <a:ln w="9525">
            <a:solidFill>
              <a:schemeClr val="tx1"/>
            </a:solidFill>
            <a:miter lim="800000"/>
            <a:headEnd/>
            <a:tailEnd/>
          </a:ln>
        </p:spPr>
        <p:txBody>
          <a:bodyPr wrap="none" anchor="ctr"/>
          <a:lstStyle/>
          <a:p>
            <a:endParaRPr lang="en-US" sz="2400">
              <a:latin typeface="Times New Roman" pitchFamily="18" charset="0"/>
            </a:endParaRPr>
          </a:p>
        </p:txBody>
      </p:sp>
      <p:sp>
        <p:nvSpPr>
          <p:cNvPr id="30738" name="AutoShape 18"/>
          <p:cNvSpPr>
            <a:spLocks noChangeArrowheads="1"/>
          </p:cNvSpPr>
          <p:nvPr/>
        </p:nvSpPr>
        <p:spPr bwMode="auto">
          <a:xfrm rot="-5400000">
            <a:off x="4004469" y="242093"/>
            <a:ext cx="406400" cy="5246688"/>
          </a:xfrm>
          <a:prstGeom prst="upArrow">
            <a:avLst>
              <a:gd name="adj1" fmla="val 50000"/>
              <a:gd name="adj2" fmla="val 322754"/>
            </a:avLst>
          </a:prstGeom>
          <a:solidFill>
            <a:schemeClr val="accent1"/>
          </a:solidFill>
          <a:ln w="9525">
            <a:solidFill>
              <a:schemeClr val="tx1"/>
            </a:solidFill>
            <a:miter lim="800000"/>
            <a:headEnd/>
            <a:tailEnd/>
          </a:ln>
        </p:spPr>
        <p:txBody>
          <a:bodyPr rot="10800000" wrap="none" anchor="ctr"/>
          <a:lstStyle/>
          <a:p>
            <a:endParaRPr lang="en-US" sz="2400">
              <a:latin typeface="Times New Roman" pitchFamily="18" charset="0"/>
            </a:endParaRPr>
          </a:p>
        </p:txBody>
      </p:sp>
      <p:pic>
        <p:nvPicPr>
          <p:cNvPr id="3" name="Picture 2"/>
          <p:cNvPicPr>
            <a:picLocks noChangeAspect="1" noChangeArrowheads="1"/>
          </p:cNvPicPr>
          <p:nvPr/>
        </p:nvPicPr>
        <p:blipFill>
          <a:blip r:embed="rId5" cstate="screen"/>
          <a:srcRect/>
          <a:stretch>
            <a:fillRect/>
          </a:stretch>
        </p:blipFill>
        <p:spPr bwMode="auto">
          <a:xfrm>
            <a:off x="467544" y="1484784"/>
            <a:ext cx="7796213" cy="3811588"/>
          </a:xfrm>
          <a:prstGeom prst="rect">
            <a:avLst/>
          </a:prstGeom>
          <a:noFill/>
          <a:ln w="381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8"/>
                                        </p:tgtEl>
                                        <p:attrNameLst>
                                          <p:attrName>style.visibility</p:attrName>
                                        </p:attrNameLst>
                                      </p:cBhvr>
                                      <p:to>
                                        <p:strVal val="visible"/>
                                      </p:to>
                                    </p:set>
                                  </p:childTnLst>
                                  <p:subTnLst>
                                    <p:set>
                                      <p:cBhvr override="childStyle">
                                        <p:cTn dur="1" fill="hold" display="0" masterRel="nextClick" afterEffect="1"/>
                                        <p:tgtEl>
                                          <p:spTgt spid="2867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30724">
                                            <p:txEl>
                                              <p:pRg st="0" end="0"/>
                                            </p:txEl>
                                          </p:spTgt>
                                        </p:tgtEl>
                                        <p:attrNameLst>
                                          <p:attrName>style.visibility</p:attrName>
                                        </p:attrNameLst>
                                      </p:cBhvr>
                                      <p:to>
                                        <p:strVal val="visible"/>
                                      </p:to>
                                    </p:set>
                                  </p:childTnLst>
                                </p:cTn>
                              </p:par>
                              <p:par>
                                <p:cTn id="22" presetID="22" presetClass="entr" presetSubtype="2" fill="hold" grpId="0" nodeType="withEffect">
                                  <p:stCondLst>
                                    <p:cond delay="0"/>
                                  </p:stCondLst>
                                  <p:childTnLst>
                                    <p:set>
                                      <p:cBhvr>
                                        <p:cTn id="23" dur="1" fill="hold">
                                          <p:stCondLst>
                                            <p:cond delay="0"/>
                                          </p:stCondLst>
                                        </p:cTn>
                                        <p:tgtEl>
                                          <p:spTgt spid="30738"/>
                                        </p:tgtEl>
                                        <p:attrNameLst>
                                          <p:attrName>style.visibility</p:attrName>
                                        </p:attrNameLst>
                                      </p:cBhvr>
                                      <p:to>
                                        <p:strVal val="visible"/>
                                      </p:to>
                                    </p:set>
                                    <p:animEffect transition="in" filter="wipe(right)">
                                      <p:cBhvr>
                                        <p:cTn id="24" dur="500"/>
                                        <p:tgtEl>
                                          <p:spTgt spid="3073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30735"/>
                                        </p:tgtEl>
                                        <p:attrNameLst>
                                          <p:attrName>style.visibility</p:attrName>
                                        </p:attrNameLst>
                                      </p:cBhvr>
                                      <p:to>
                                        <p:strVal val="visible"/>
                                      </p:to>
                                    </p:set>
                                    <p:animEffect transition="in" filter="wipe(right)">
                                      <p:cBhvr>
                                        <p:cTn id="29" dur="500"/>
                                        <p:tgtEl>
                                          <p:spTgt spid="3073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0736"/>
                                        </p:tgtEl>
                                        <p:attrNameLst>
                                          <p:attrName>style.visibility</p:attrName>
                                        </p:attrNameLst>
                                      </p:cBhvr>
                                      <p:to>
                                        <p:strVal val="visible"/>
                                      </p:to>
                                    </p:set>
                                    <p:animEffect transition="in" filter="wipe(right)">
                                      <p:cBhvr>
                                        <p:cTn id="32" dur="500"/>
                                        <p:tgtEl>
                                          <p:spTgt spid="30736"/>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0737"/>
                                        </p:tgtEl>
                                        <p:attrNameLst>
                                          <p:attrName>style.visibility</p:attrName>
                                        </p:attrNameLst>
                                      </p:cBhvr>
                                      <p:to>
                                        <p:strVal val="visible"/>
                                      </p:to>
                                    </p:set>
                                    <p:animEffect transition="in" filter="wipe(right)">
                                      <p:cBhvr>
                                        <p:cTn id="35" dur="500"/>
                                        <p:tgtEl>
                                          <p:spTgt spid="30737"/>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30724">
                                            <p:txEl>
                                              <p:pRg st="1" end="1"/>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p:bldP spid="28678" grpId="0" animBg="1"/>
      <p:bldP spid="30735" grpId="0" animBg="1"/>
      <p:bldP spid="30736" grpId="0" animBg="1"/>
      <p:bldP spid="30737" grpId="0" animBg="1"/>
      <p:bldP spid="2" grpId="0" animBg="1"/>
      <p:bldP spid="3073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Rectangle 2"/>
          <p:cNvSpPr>
            <a:spLocks noGrp="1" noChangeArrowheads="1"/>
          </p:cNvSpPr>
          <p:nvPr>
            <p:ph type="title" idx="4294967295"/>
          </p:nvPr>
        </p:nvSpPr>
        <p:spPr>
          <a:xfrm>
            <a:off x="-38100" y="12700"/>
            <a:ext cx="8775700" cy="1320800"/>
          </a:xfrm>
        </p:spPr>
        <p:txBody>
          <a:bodyPr>
            <a:normAutofit/>
          </a:bodyPr>
          <a:lstStyle/>
          <a:p>
            <a:r>
              <a:rPr lang="en-AU" sz="2600" dirty="0" smtClean="0"/>
              <a:t>Indirect effects: </a:t>
            </a:r>
            <a:br>
              <a:rPr lang="en-AU" sz="2600" dirty="0" smtClean="0"/>
            </a:br>
            <a:r>
              <a:rPr lang="en-AU" sz="2600" dirty="0" smtClean="0"/>
              <a:t>Crown-of-thorns starfish</a:t>
            </a:r>
            <a:br>
              <a:rPr lang="en-AU" sz="2600" dirty="0" smtClean="0"/>
            </a:br>
            <a:r>
              <a:rPr lang="en-AU" sz="2600" dirty="0" smtClean="0"/>
              <a:t>reduced, &amp; coral increased…</a:t>
            </a:r>
            <a:endParaRPr lang="en-AU" sz="2600" i="1" dirty="0" smtClean="0"/>
          </a:p>
        </p:txBody>
      </p:sp>
      <p:sp>
        <p:nvSpPr>
          <p:cNvPr id="172035" name="Rectangle 65"/>
          <p:cNvSpPr>
            <a:spLocks noGrp="1" noChangeArrowheads="1"/>
          </p:cNvSpPr>
          <p:nvPr>
            <p:ph type="body" idx="4294967295"/>
          </p:nvPr>
        </p:nvSpPr>
        <p:spPr>
          <a:xfrm>
            <a:off x="192088" y="5352305"/>
            <a:ext cx="8532812" cy="1389063"/>
          </a:xfrm>
        </p:spPr>
        <p:txBody>
          <a:bodyPr>
            <a:normAutofit/>
          </a:bodyPr>
          <a:lstStyle/>
          <a:p>
            <a:r>
              <a:rPr lang="en-AU" sz="3300" dirty="0" smtClean="0"/>
              <a:t>Fewer outbreaks of starfish;</a:t>
            </a:r>
          </a:p>
          <a:p>
            <a:r>
              <a:rPr lang="en-AU" sz="3300" dirty="0" smtClean="0"/>
              <a:t>More coral during outbreak times</a:t>
            </a:r>
            <a:endParaRPr lang="en-AU" sz="2800" dirty="0" smtClean="0"/>
          </a:p>
        </p:txBody>
      </p:sp>
      <p:pic>
        <p:nvPicPr>
          <p:cNvPr id="172036" name="Picture 126"/>
          <p:cNvPicPr>
            <a:picLocks noChangeAspect="1" noChangeArrowheads="1"/>
          </p:cNvPicPr>
          <p:nvPr/>
        </p:nvPicPr>
        <p:blipFill>
          <a:blip r:embed="rId3" cstate="screen"/>
          <a:srcRect/>
          <a:stretch>
            <a:fillRect/>
          </a:stretch>
        </p:blipFill>
        <p:spPr bwMode="auto">
          <a:xfrm>
            <a:off x="784227" y="1814513"/>
            <a:ext cx="2767013" cy="2413000"/>
          </a:xfrm>
          <a:prstGeom prst="rect">
            <a:avLst/>
          </a:prstGeom>
          <a:noFill/>
          <a:ln w="38100">
            <a:solidFill>
              <a:schemeClr val="tx1"/>
            </a:solidFill>
            <a:miter lim="800000"/>
            <a:headEnd/>
            <a:tailEnd/>
          </a:ln>
        </p:spPr>
      </p:pic>
      <p:pic>
        <p:nvPicPr>
          <p:cNvPr id="172037" name="Picture 78" descr="DSC00184Cropped"/>
          <p:cNvPicPr>
            <a:picLocks noChangeAspect="1" noChangeArrowheads="1"/>
          </p:cNvPicPr>
          <p:nvPr/>
        </p:nvPicPr>
        <p:blipFill>
          <a:blip r:embed="rId4" cstate="screen"/>
          <a:srcRect/>
          <a:stretch>
            <a:fillRect/>
          </a:stretch>
        </p:blipFill>
        <p:spPr bwMode="auto">
          <a:xfrm>
            <a:off x="3817940" y="1800226"/>
            <a:ext cx="5006975" cy="3373439"/>
          </a:xfrm>
          <a:prstGeom prst="rect">
            <a:avLst/>
          </a:prstGeom>
          <a:noFill/>
          <a:ln w="38100">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idx="4294967295"/>
          </p:nvPr>
        </p:nvSpPr>
        <p:spPr>
          <a:xfrm>
            <a:off x="250827" y="130175"/>
            <a:ext cx="7058025" cy="1143000"/>
          </a:xfrm>
        </p:spPr>
        <p:txBody>
          <a:bodyPr>
            <a:normAutofit fontScale="90000"/>
          </a:bodyPr>
          <a:lstStyle/>
          <a:p>
            <a:pPr>
              <a:lnSpc>
                <a:spcPct val="125000"/>
              </a:lnSpc>
              <a:spcBef>
                <a:spcPct val="50000"/>
              </a:spcBef>
            </a:pPr>
            <a:r>
              <a:rPr lang="en-AU" dirty="0" smtClean="0"/>
              <a:t>Social </a:t>
            </a:r>
            <a:r>
              <a:rPr lang="en-AU" sz="3600" i="1" u="sng" dirty="0" smtClean="0"/>
              <a:t>information</a:t>
            </a:r>
            <a:r>
              <a:rPr lang="en-AU" i="1" dirty="0" smtClean="0"/>
              <a:t>: </a:t>
            </a:r>
            <a:br>
              <a:rPr lang="en-AU" i="1" dirty="0" smtClean="0"/>
            </a:br>
            <a:r>
              <a:rPr lang="en-AU" sz="2200" dirty="0" smtClean="0"/>
              <a:t>Failure of collapse in recreational fishery</a:t>
            </a:r>
          </a:p>
        </p:txBody>
      </p:sp>
      <p:graphicFrame>
        <p:nvGraphicFramePr>
          <p:cNvPr id="178179" name="Object 3"/>
          <p:cNvGraphicFramePr>
            <a:graphicFrameLocks noGrp="1" noChangeAspect="1"/>
          </p:cNvGraphicFramePr>
          <p:nvPr>
            <p:ph idx="4294967295"/>
          </p:nvPr>
        </p:nvGraphicFramePr>
        <p:xfrm>
          <a:off x="684215" y="2257426"/>
          <a:ext cx="7488237" cy="3892551"/>
        </p:xfrm>
        <a:graphic>
          <a:graphicData uri="http://schemas.openxmlformats.org/presentationml/2006/ole">
            <mc:AlternateContent xmlns:mc="http://schemas.openxmlformats.org/markup-compatibility/2006">
              <mc:Choice xmlns:v="urn:schemas-microsoft-com:vml" Requires="v">
                <p:oleObj spid="_x0000_s296963" name="Chart" r:id="rId5" imgW="5152949" imgH="3933749" progId="Excel.Sheet.8">
                  <p:embed/>
                </p:oleObj>
              </mc:Choice>
              <mc:Fallback>
                <p:oleObj name="Chart" r:id="rId5" imgW="5152949" imgH="3933749"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5" y="2257426"/>
                        <a:ext cx="7488237" cy="3892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7652" name="Rectangle 4"/>
          <p:cNvSpPr>
            <a:spLocks noChangeArrowheads="1"/>
          </p:cNvSpPr>
          <p:nvPr/>
        </p:nvSpPr>
        <p:spPr bwMode="auto">
          <a:xfrm>
            <a:off x="3708402" y="2689226"/>
            <a:ext cx="4176713" cy="2160588"/>
          </a:xfrm>
          <a:prstGeom prst="rect">
            <a:avLst/>
          </a:prstGeom>
          <a:solidFill>
            <a:schemeClr val="bg1"/>
          </a:solidFill>
          <a:ln w="9525">
            <a:noFill/>
            <a:miter lim="800000"/>
            <a:headEnd/>
            <a:tailEnd/>
          </a:ln>
        </p:spPr>
        <p:txBody>
          <a:bodyPr wrap="none" anchor="ctr"/>
          <a:lstStyle/>
          <a:p>
            <a:endParaRPr lang="en-US" sz="2400">
              <a:latin typeface="Times New Roman" pitchFamily="18" charset="0"/>
            </a:endParaRPr>
          </a:p>
        </p:txBody>
      </p:sp>
      <p:grpSp>
        <p:nvGrpSpPr>
          <p:cNvPr id="2" name="Group 5"/>
          <p:cNvGrpSpPr>
            <a:grpSpLocks/>
          </p:cNvGrpSpPr>
          <p:nvPr/>
        </p:nvGrpSpPr>
        <p:grpSpPr bwMode="auto">
          <a:xfrm>
            <a:off x="3373442" y="2544764"/>
            <a:ext cx="676275" cy="1463675"/>
            <a:chOff x="2125" y="1207"/>
            <a:chExt cx="426" cy="922"/>
          </a:xfrm>
        </p:grpSpPr>
        <p:sp>
          <p:nvSpPr>
            <p:cNvPr id="178182" name="Line 6"/>
            <p:cNvSpPr>
              <a:spLocks noChangeShapeType="1"/>
            </p:cNvSpPr>
            <p:nvPr/>
          </p:nvSpPr>
          <p:spPr bwMode="auto">
            <a:xfrm>
              <a:off x="2291" y="1652"/>
              <a:ext cx="1" cy="477"/>
            </a:xfrm>
            <a:prstGeom prst="line">
              <a:avLst/>
            </a:prstGeom>
            <a:noFill/>
            <a:ln w="76200">
              <a:solidFill>
                <a:srgbClr val="969696"/>
              </a:solidFill>
              <a:round/>
              <a:headEnd/>
              <a:tailEnd type="triangle" w="med" len="med"/>
            </a:ln>
          </p:spPr>
          <p:txBody>
            <a:bodyPr/>
            <a:lstStyle/>
            <a:p>
              <a:endParaRPr lang="en-AU"/>
            </a:p>
          </p:txBody>
        </p:sp>
        <p:sp>
          <p:nvSpPr>
            <p:cNvPr id="178183" name="Text Box 7"/>
            <p:cNvSpPr txBox="1">
              <a:spLocks noChangeArrowheads="1"/>
            </p:cNvSpPr>
            <p:nvPr/>
          </p:nvSpPr>
          <p:spPr bwMode="auto">
            <a:xfrm>
              <a:off x="2125" y="1207"/>
              <a:ext cx="426" cy="465"/>
            </a:xfrm>
            <a:prstGeom prst="rect">
              <a:avLst/>
            </a:prstGeom>
            <a:noFill/>
            <a:ln w="9525">
              <a:noFill/>
              <a:miter lim="800000"/>
              <a:headEnd/>
              <a:tailEnd/>
            </a:ln>
          </p:spPr>
          <p:txBody>
            <a:bodyPr wrap="none">
              <a:spAutoFit/>
            </a:bodyPr>
            <a:lstStyle/>
            <a:p>
              <a:pPr algn="ctr"/>
              <a:r>
                <a:rPr lang="en-AU" sz="1400">
                  <a:solidFill>
                    <a:schemeClr val="tx2"/>
                  </a:solidFill>
                </a:rPr>
                <a:t>2004</a:t>
              </a:r>
            </a:p>
            <a:p>
              <a:pPr algn="ctr"/>
              <a:r>
                <a:rPr lang="en-AU" sz="1400">
                  <a:solidFill>
                    <a:schemeClr val="tx2"/>
                  </a:solidFill>
                </a:rPr>
                <a:t>Zoning</a:t>
              </a:r>
            </a:p>
            <a:p>
              <a:pPr algn="ctr"/>
              <a:r>
                <a:rPr lang="en-AU" sz="1400">
                  <a:solidFill>
                    <a:schemeClr val="tx2"/>
                  </a:solidFill>
                </a:rPr>
                <a:t>Plan</a:t>
              </a:r>
            </a:p>
          </p:txBody>
        </p:sp>
      </p:grpSp>
      <p:sp>
        <p:nvSpPr>
          <p:cNvPr id="178184" name="Text Box 9"/>
          <p:cNvSpPr txBox="1">
            <a:spLocks noChangeArrowheads="1"/>
          </p:cNvSpPr>
          <p:nvPr/>
        </p:nvSpPr>
        <p:spPr bwMode="auto">
          <a:xfrm>
            <a:off x="1760539" y="1566864"/>
            <a:ext cx="184731" cy="461665"/>
          </a:xfrm>
          <a:prstGeom prst="rect">
            <a:avLst/>
          </a:prstGeom>
          <a:noFill/>
          <a:ln w="9525">
            <a:noFill/>
            <a:miter lim="800000"/>
            <a:headEnd/>
            <a:tailEnd/>
          </a:ln>
        </p:spPr>
        <p:txBody>
          <a:bodyPr wrap="none">
            <a:spAutoFit/>
          </a:bodyPr>
          <a:lstStyle/>
          <a:p>
            <a:endParaRPr lang="en-US" sz="2400">
              <a:solidFill>
                <a:srgbClr val="FFCC00"/>
              </a:solidFill>
              <a:latin typeface="Times New Roman" pitchFamily="18" charset="0"/>
            </a:endParaRPr>
          </a:p>
        </p:txBody>
      </p:sp>
      <p:sp>
        <p:nvSpPr>
          <p:cNvPr id="178185" name="Rectangle 9"/>
          <p:cNvSpPr>
            <a:spLocks noGrp="1"/>
          </p:cNvSpPr>
          <p:nvPr>
            <p:ph type="body" idx="4294967295"/>
          </p:nvPr>
        </p:nvSpPr>
        <p:spPr/>
        <p:txBody>
          <a:bodyPr/>
          <a:lstStyle/>
          <a:p>
            <a:pPr>
              <a:spcBef>
                <a:spcPct val="0"/>
              </a:spcBef>
              <a:buFontTx/>
              <a:buNone/>
            </a:pPr>
            <a:r>
              <a:rPr lang="en-AU" smtClean="0"/>
              <a:t>Recreational vessel registrations:</a:t>
            </a:r>
          </a:p>
        </p:txBody>
      </p:sp>
      <p:pic>
        <p:nvPicPr>
          <p:cNvPr id="10" name="Picture 8" descr="C:\Documents and Settings\juliej\Desktop\41-5-14.jpg"/>
          <p:cNvPicPr>
            <a:picLocks noChangeAspect="1" noChangeArrowheads="1"/>
          </p:cNvPicPr>
          <p:nvPr/>
        </p:nvPicPr>
        <p:blipFill>
          <a:blip r:embed="rId7" cstate="screen"/>
          <a:srcRect/>
          <a:stretch>
            <a:fillRect/>
          </a:stretch>
        </p:blipFill>
        <p:spPr bwMode="auto">
          <a:xfrm>
            <a:off x="4139952" y="2780928"/>
            <a:ext cx="4320480" cy="2376264"/>
          </a:xfrm>
          <a:prstGeom prst="rect">
            <a:avLst/>
          </a:prstGeom>
          <a:noFill/>
          <a:ln w="25400">
            <a:solidFill>
              <a:schemeClr val="tx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2000"/>
                                        <p:tgtEl>
                                          <p:spTgt spid="667652"/>
                                        </p:tgtEl>
                                      </p:cBhvr>
                                    </p:animEffect>
                                    <p:set>
                                      <p:cBhvr>
                                        <p:cTn id="11" dur="1" fill="hold">
                                          <p:stCondLst>
                                            <p:cond delay="1999"/>
                                          </p:stCondLst>
                                        </p:cTn>
                                        <p:tgtEl>
                                          <p:spTgt spid="667652"/>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2000"/>
                                        <p:tgtEl>
                                          <p:spTgt spid="10"/>
                                        </p:tgtEl>
                                      </p:cBhvr>
                                    </p:animEffect>
                                    <p:set>
                                      <p:cBhvr>
                                        <p:cTn id="14"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354" name="Rectangle 106"/>
          <p:cNvSpPr>
            <a:spLocks noChangeArrowheads="1"/>
          </p:cNvSpPr>
          <p:nvPr/>
        </p:nvSpPr>
        <p:spPr bwMode="auto">
          <a:xfrm>
            <a:off x="7454900" y="5930901"/>
            <a:ext cx="1968500" cy="927100"/>
          </a:xfrm>
          <a:prstGeom prst="rect">
            <a:avLst/>
          </a:prstGeom>
          <a:solidFill>
            <a:schemeClr val="bg1"/>
          </a:solidFill>
          <a:ln w="9525">
            <a:noFill/>
            <a:miter lim="800000"/>
            <a:headEnd/>
            <a:tailEnd/>
          </a:ln>
          <a:effectLst/>
        </p:spPr>
        <p:txBody>
          <a:bodyPr wrap="none" anchor="ctr"/>
          <a:lstStyle/>
          <a:p>
            <a:endParaRPr lang="en-AU"/>
          </a:p>
        </p:txBody>
      </p:sp>
      <p:sp>
        <p:nvSpPr>
          <p:cNvPr id="181251" name="Line 151"/>
          <p:cNvSpPr>
            <a:spLocks noChangeShapeType="1"/>
          </p:cNvSpPr>
          <p:nvPr/>
        </p:nvSpPr>
        <p:spPr bwMode="auto">
          <a:xfrm>
            <a:off x="901273" y="4075261"/>
            <a:ext cx="4254500" cy="0"/>
          </a:xfrm>
          <a:prstGeom prst="line">
            <a:avLst/>
          </a:prstGeom>
          <a:noFill/>
          <a:ln w="28575">
            <a:solidFill>
              <a:schemeClr val="tx1"/>
            </a:solidFill>
            <a:round/>
            <a:headEnd/>
            <a:tailEnd/>
          </a:ln>
        </p:spPr>
        <p:txBody>
          <a:bodyPr/>
          <a:lstStyle/>
          <a:p>
            <a:endParaRPr lang="en-AU"/>
          </a:p>
        </p:txBody>
      </p:sp>
      <p:sp>
        <p:nvSpPr>
          <p:cNvPr id="181252" name="Rectangle 10"/>
          <p:cNvSpPr>
            <a:spLocks noChangeArrowheads="1"/>
          </p:cNvSpPr>
          <p:nvPr/>
        </p:nvSpPr>
        <p:spPr bwMode="auto">
          <a:xfrm>
            <a:off x="4395361" y="2275036"/>
            <a:ext cx="266700" cy="1803400"/>
          </a:xfrm>
          <a:prstGeom prst="rect">
            <a:avLst/>
          </a:prstGeom>
          <a:solidFill>
            <a:srgbClr val="FFFF66"/>
          </a:solidFill>
          <a:ln w="9525">
            <a:solidFill>
              <a:srgbClr val="000000"/>
            </a:solidFill>
            <a:miter lim="800000"/>
            <a:headEnd/>
            <a:tailEnd/>
          </a:ln>
        </p:spPr>
        <p:txBody>
          <a:bodyPr/>
          <a:lstStyle/>
          <a:p>
            <a:endParaRPr lang="en-US" sz="2400">
              <a:latin typeface="Times New Roman" pitchFamily="18" charset="0"/>
            </a:endParaRPr>
          </a:p>
        </p:txBody>
      </p:sp>
      <p:sp>
        <p:nvSpPr>
          <p:cNvPr id="181253" name="Rectangle 11"/>
          <p:cNvSpPr>
            <a:spLocks noChangeArrowheads="1"/>
          </p:cNvSpPr>
          <p:nvPr/>
        </p:nvSpPr>
        <p:spPr bwMode="auto">
          <a:xfrm>
            <a:off x="4395361" y="2227413"/>
            <a:ext cx="266700" cy="47625"/>
          </a:xfrm>
          <a:prstGeom prst="rect">
            <a:avLst/>
          </a:prstGeom>
          <a:solidFill>
            <a:srgbClr val="3366FF"/>
          </a:solidFill>
          <a:ln w="9525">
            <a:solidFill>
              <a:srgbClr val="000000"/>
            </a:solidFill>
            <a:miter lim="800000"/>
            <a:headEnd/>
            <a:tailEnd/>
          </a:ln>
        </p:spPr>
        <p:txBody>
          <a:bodyPr/>
          <a:lstStyle/>
          <a:p>
            <a:endParaRPr lang="en-US" sz="2400">
              <a:latin typeface="Times New Roman" pitchFamily="18" charset="0"/>
            </a:endParaRPr>
          </a:p>
        </p:txBody>
      </p:sp>
      <p:sp>
        <p:nvSpPr>
          <p:cNvPr id="181254" name="Rectangle 12"/>
          <p:cNvSpPr>
            <a:spLocks noChangeArrowheads="1"/>
          </p:cNvSpPr>
          <p:nvPr/>
        </p:nvSpPr>
        <p:spPr bwMode="auto">
          <a:xfrm>
            <a:off x="4395361" y="2175025"/>
            <a:ext cx="266700" cy="52387"/>
          </a:xfrm>
          <a:prstGeom prst="rect">
            <a:avLst/>
          </a:prstGeom>
          <a:solidFill>
            <a:srgbClr val="FFFFCC"/>
          </a:solidFill>
          <a:ln w="9525">
            <a:solidFill>
              <a:srgbClr val="000000"/>
            </a:solidFill>
            <a:miter lim="800000"/>
            <a:headEnd/>
            <a:tailEnd/>
          </a:ln>
        </p:spPr>
        <p:txBody>
          <a:bodyPr/>
          <a:lstStyle/>
          <a:p>
            <a:endParaRPr lang="en-US" sz="2400">
              <a:latin typeface="Times New Roman" pitchFamily="18" charset="0"/>
            </a:endParaRPr>
          </a:p>
        </p:txBody>
      </p:sp>
      <p:sp>
        <p:nvSpPr>
          <p:cNvPr id="181255" name="Line 14"/>
          <p:cNvSpPr>
            <a:spLocks noChangeShapeType="1"/>
          </p:cNvSpPr>
          <p:nvPr/>
        </p:nvSpPr>
        <p:spPr bwMode="auto">
          <a:xfrm>
            <a:off x="891748" y="1981351"/>
            <a:ext cx="0" cy="2111375"/>
          </a:xfrm>
          <a:prstGeom prst="line">
            <a:avLst/>
          </a:prstGeom>
          <a:noFill/>
          <a:ln w="28575">
            <a:solidFill>
              <a:schemeClr val="tx1"/>
            </a:solidFill>
            <a:round/>
            <a:headEnd/>
            <a:tailEnd/>
          </a:ln>
        </p:spPr>
        <p:txBody>
          <a:bodyPr/>
          <a:lstStyle/>
          <a:p>
            <a:endParaRPr lang="en-AU"/>
          </a:p>
        </p:txBody>
      </p:sp>
      <p:sp>
        <p:nvSpPr>
          <p:cNvPr id="181256" name="Line 15"/>
          <p:cNvSpPr>
            <a:spLocks noChangeShapeType="1"/>
          </p:cNvSpPr>
          <p:nvPr/>
        </p:nvSpPr>
        <p:spPr bwMode="auto">
          <a:xfrm>
            <a:off x="863173" y="4078436"/>
            <a:ext cx="31750" cy="1588"/>
          </a:xfrm>
          <a:prstGeom prst="line">
            <a:avLst/>
          </a:prstGeom>
          <a:noFill/>
          <a:ln w="0">
            <a:solidFill>
              <a:schemeClr val="tx1"/>
            </a:solidFill>
            <a:round/>
            <a:headEnd/>
            <a:tailEnd/>
          </a:ln>
        </p:spPr>
        <p:txBody>
          <a:bodyPr/>
          <a:lstStyle/>
          <a:p>
            <a:endParaRPr lang="en-AU"/>
          </a:p>
        </p:txBody>
      </p:sp>
      <p:sp>
        <p:nvSpPr>
          <p:cNvPr id="181257" name="Line 16"/>
          <p:cNvSpPr>
            <a:spLocks noChangeShapeType="1"/>
          </p:cNvSpPr>
          <p:nvPr/>
        </p:nvSpPr>
        <p:spPr bwMode="auto">
          <a:xfrm>
            <a:off x="863173" y="3726012"/>
            <a:ext cx="31750" cy="1588"/>
          </a:xfrm>
          <a:prstGeom prst="line">
            <a:avLst/>
          </a:prstGeom>
          <a:noFill/>
          <a:ln w="0">
            <a:solidFill>
              <a:schemeClr val="tx1"/>
            </a:solidFill>
            <a:round/>
            <a:headEnd/>
            <a:tailEnd/>
          </a:ln>
        </p:spPr>
        <p:txBody>
          <a:bodyPr/>
          <a:lstStyle/>
          <a:p>
            <a:endParaRPr lang="en-AU"/>
          </a:p>
        </p:txBody>
      </p:sp>
      <p:sp>
        <p:nvSpPr>
          <p:cNvPr id="181258" name="Line 17"/>
          <p:cNvSpPr>
            <a:spLocks noChangeShapeType="1"/>
          </p:cNvSpPr>
          <p:nvPr/>
        </p:nvSpPr>
        <p:spPr bwMode="auto">
          <a:xfrm>
            <a:off x="863173" y="3372000"/>
            <a:ext cx="31750" cy="1587"/>
          </a:xfrm>
          <a:prstGeom prst="line">
            <a:avLst/>
          </a:prstGeom>
          <a:noFill/>
          <a:ln w="0">
            <a:solidFill>
              <a:schemeClr val="tx1"/>
            </a:solidFill>
            <a:round/>
            <a:headEnd/>
            <a:tailEnd/>
          </a:ln>
        </p:spPr>
        <p:txBody>
          <a:bodyPr/>
          <a:lstStyle/>
          <a:p>
            <a:endParaRPr lang="en-AU"/>
          </a:p>
        </p:txBody>
      </p:sp>
      <p:sp>
        <p:nvSpPr>
          <p:cNvPr id="181259" name="Line 18"/>
          <p:cNvSpPr>
            <a:spLocks noChangeShapeType="1"/>
          </p:cNvSpPr>
          <p:nvPr/>
        </p:nvSpPr>
        <p:spPr bwMode="auto">
          <a:xfrm>
            <a:off x="863173" y="3025924"/>
            <a:ext cx="31750" cy="0"/>
          </a:xfrm>
          <a:prstGeom prst="line">
            <a:avLst/>
          </a:prstGeom>
          <a:noFill/>
          <a:ln w="0">
            <a:solidFill>
              <a:schemeClr val="tx1"/>
            </a:solidFill>
            <a:round/>
            <a:headEnd/>
            <a:tailEnd/>
          </a:ln>
        </p:spPr>
        <p:txBody>
          <a:bodyPr/>
          <a:lstStyle/>
          <a:p>
            <a:endParaRPr lang="en-AU"/>
          </a:p>
        </p:txBody>
      </p:sp>
      <p:sp>
        <p:nvSpPr>
          <p:cNvPr id="181260" name="Line 19"/>
          <p:cNvSpPr>
            <a:spLocks noChangeShapeType="1"/>
          </p:cNvSpPr>
          <p:nvPr/>
        </p:nvSpPr>
        <p:spPr bwMode="auto">
          <a:xfrm>
            <a:off x="863173" y="2671912"/>
            <a:ext cx="31750" cy="1588"/>
          </a:xfrm>
          <a:prstGeom prst="line">
            <a:avLst/>
          </a:prstGeom>
          <a:noFill/>
          <a:ln w="0">
            <a:solidFill>
              <a:schemeClr val="tx1"/>
            </a:solidFill>
            <a:round/>
            <a:headEnd/>
            <a:tailEnd/>
          </a:ln>
        </p:spPr>
        <p:txBody>
          <a:bodyPr/>
          <a:lstStyle/>
          <a:p>
            <a:endParaRPr lang="en-AU"/>
          </a:p>
        </p:txBody>
      </p:sp>
      <p:sp>
        <p:nvSpPr>
          <p:cNvPr id="181261" name="Line 20"/>
          <p:cNvSpPr>
            <a:spLocks noChangeShapeType="1"/>
          </p:cNvSpPr>
          <p:nvPr/>
        </p:nvSpPr>
        <p:spPr bwMode="auto">
          <a:xfrm>
            <a:off x="863173" y="2319487"/>
            <a:ext cx="31750" cy="1588"/>
          </a:xfrm>
          <a:prstGeom prst="line">
            <a:avLst/>
          </a:prstGeom>
          <a:noFill/>
          <a:ln w="0">
            <a:solidFill>
              <a:schemeClr val="tx1"/>
            </a:solidFill>
            <a:round/>
            <a:headEnd/>
            <a:tailEnd/>
          </a:ln>
        </p:spPr>
        <p:txBody>
          <a:bodyPr/>
          <a:lstStyle/>
          <a:p>
            <a:endParaRPr lang="en-AU"/>
          </a:p>
        </p:txBody>
      </p:sp>
      <p:sp>
        <p:nvSpPr>
          <p:cNvPr id="181262" name="Line 21"/>
          <p:cNvSpPr>
            <a:spLocks noChangeShapeType="1"/>
          </p:cNvSpPr>
          <p:nvPr/>
        </p:nvSpPr>
        <p:spPr bwMode="auto">
          <a:xfrm>
            <a:off x="863173" y="1968649"/>
            <a:ext cx="31750" cy="0"/>
          </a:xfrm>
          <a:prstGeom prst="line">
            <a:avLst/>
          </a:prstGeom>
          <a:noFill/>
          <a:ln w="0">
            <a:solidFill>
              <a:schemeClr val="tx1"/>
            </a:solidFill>
            <a:round/>
            <a:headEnd/>
            <a:tailEnd/>
          </a:ln>
        </p:spPr>
        <p:txBody>
          <a:bodyPr/>
          <a:lstStyle/>
          <a:p>
            <a:endParaRPr lang="en-AU"/>
          </a:p>
        </p:txBody>
      </p:sp>
      <p:sp>
        <p:nvSpPr>
          <p:cNvPr id="181263" name="Line 22"/>
          <p:cNvSpPr>
            <a:spLocks noChangeShapeType="1"/>
          </p:cNvSpPr>
          <p:nvPr/>
        </p:nvSpPr>
        <p:spPr bwMode="auto">
          <a:xfrm flipV="1">
            <a:off x="894923" y="4078438"/>
            <a:ext cx="1588" cy="17463"/>
          </a:xfrm>
          <a:prstGeom prst="line">
            <a:avLst/>
          </a:prstGeom>
          <a:noFill/>
          <a:ln w="0">
            <a:solidFill>
              <a:schemeClr val="tx1"/>
            </a:solidFill>
            <a:round/>
            <a:headEnd/>
            <a:tailEnd/>
          </a:ln>
        </p:spPr>
        <p:txBody>
          <a:bodyPr/>
          <a:lstStyle/>
          <a:p>
            <a:endParaRPr lang="en-AU"/>
          </a:p>
        </p:txBody>
      </p:sp>
      <p:sp>
        <p:nvSpPr>
          <p:cNvPr id="181264" name="Rectangle 24"/>
          <p:cNvSpPr>
            <a:spLocks noChangeArrowheads="1"/>
          </p:cNvSpPr>
          <p:nvPr/>
        </p:nvSpPr>
        <p:spPr bwMode="auto">
          <a:xfrm>
            <a:off x="756811" y="4043510"/>
            <a:ext cx="65724" cy="153888"/>
          </a:xfrm>
          <a:prstGeom prst="rect">
            <a:avLst/>
          </a:prstGeom>
          <a:noFill/>
          <a:ln w="9525">
            <a:noFill/>
            <a:miter lim="800000"/>
            <a:headEnd/>
            <a:tailEnd/>
          </a:ln>
        </p:spPr>
        <p:txBody>
          <a:bodyPr wrap="none" lIns="0" tIns="0" rIns="0" bIns="0">
            <a:spAutoFit/>
          </a:bodyPr>
          <a:lstStyle/>
          <a:p>
            <a:r>
              <a:rPr lang="en-AU" sz="1000"/>
              <a:t>0</a:t>
            </a:r>
            <a:endParaRPr lang="en-AU"/>
          </a:p>
        </p:txBody>
      </p:sp>
      <p:sp>
        <p:nvSpPr>
          <p:cNvPr id="181265" name="Rectangle 25"/>
          <p:cNvSpPr>
            <a:spLocks noChangeArrowheads="1"/>
          </p:cNvSpPr>
          <p:nvPr/>
        </p:nvSpPr>
        <p:spPr bwMode="auto">
          <a:xfrm>
            <a:off x="756811" y="3691086"/>
            <a:ext cx="65724" cy="153888"/>
          </a:xfrm>
          <a:prstGeom prst="rect">
            <a:avLst/>
          </a:prstGeom>
          <a:noFill/>
          <a:ln w="9525">
            <a:noFill/>
            <a:miter lim="800000"/>
            <a:headEnd/>
            <a:tailEnd/>
          </a:ln>
        </p:spPr>
        <p:txBody>
          <a:bodyPr wrap="none" lIns="0" tIns="0" rIns="0" bIns="0">
            <a:spAutoFit/>
          </a:bodyPr>
          <a:lstStyle/>
          <a:p>
            <a:r>
              <a:rPr lang="en-AU" sz="1000"/>
              <a:t>1</a:t>
            </a:r>
            <a:endParaRPr lang="en-AU"/>
          </a:p>
        </p:txBody>
      </p:sp>
      <p:sp>
        <p:nvSpPr>
          <p:cNvPr id="181266" name="Rectangle 26"/>
          <p:cNvSpPr>
            <a:spLocks noChangeArrowheads="1"/>
          </p:cNvSpPr>
          <p:nvPr/>
        </p:nvSpPr>
        <p:spPr bwMode="auto">
          <a:xfrm>
            <a:off x="756811" y="3338661"/>
            <a:ext cx="65724" cy="153888"/>
          </a:xfrm>
          <a:prstGeom prst="rect">
            <a:avLst/>
          </a:prstGeom>
          <a:noFill/>
          <a:ln w="9525">
            <a:noFill/>
            <a:miter lim="800000"/>
            <a:headEnd/>
            <a:tailEnd/>
          </a:ln>
        </p:spPr>
        <p:txBody>
          <a:bodyPr wrap="none" lIns="0" tIns="0" rIns="0" bIns="0">
            <a:spAutoFit/>
          </a:bodyPr>
          <a:lstStyle/>
          <a:p>
            <a:r>
              <a:rPr lang="en-AU" sz="1000"/>
              <a:t>2</a:t>
            </a:r>
            <a:endParaRPr lang="en-AU"/>
          </a:p>
        </p:txBody>
      </p:sp>
      <p:sp>
        <p:nvSpPr>
          <p:cNvPr id="181267" name="Rectangle 27"/>
          <p:cNvSpPr>
            <a:spLocks noChangeArrowheads="1"/>
          </p:cNvSpPr>
          <p:nvPr/>
        </p:nvSpPr>
        <p:spPr bwMode="auto">
          <a:xfrm>
            <a:off x="756811" y="2989412"/>
            <a:ext cx="65724" cy="153888"/>
          </a:xfrm>
          <a:prstGeom prst="rect">
            <a:avLst/>
          </a:prstGeom>
          <a:noFill/>
          <a:ln w="9525">
            <a:noFill/>
            <a:miter lim="800000"/>
            <a:headEnd/>
            <a:tailEnd/>
          </a:ln>
        </p:spPr>
        <p:txBody>
          <a:bodyPr wrap="none" lIns="0" tIns="0" rIns="0" bIns="0">
            <a:spAutoFit/>
          </a:bodyPr>
          <a:lstStyle/>
          <a:p>
            <a:r>
              <a:rPr lang="en-AU" sz="1000"/>
              <a:t>3</a:t>
            </a:r>
            <a:endParaRPr lang="en-AU"/>
          </a:p>
        </p:txBody>
      </p:sp>
      <p:sp>
        <p:nvSpPr>
          <p:cNvPr id="181268" name="Rectangle 28"/>
          <p:cNvSpPr>
            <a:spLocks noChangeArrowheads="1"/>
          </p:cNvSpPr>
          <p:nvPr/>
        </p:nvSpPr>
        <p:spPr bwMode="auto">
          <a:xfrm>
            <a:off x="756811" y="2638574"/>
            <a:ext cx="65724" cy="153888"/>
          </a:xfrm>
          <a:prstGeom prst="rect">
            <a:avLst/>
          </a:prstGeom>
          <a:noFill/>
          <a:ln w="9525">
            <a:noFill/>
            <a:miter lim="800000"/>
            <a:headEnd/>
            <a:tailEnd/>
          </a:ln>
        </p:spPr>
        <p:txBody>
          <a:bodyPr wrap="none" lIns="0" tIns="0" rIns="0" bIns="0">
            <a:spAutoFit/>
          </a:bodyPr>
          <a:lstStyle/>
          <a:p>
            <a:r>
              <a:rPr lang="en-AU" sz="1000"/>
              <a:t>4</a:t>
            </a:r>
            <a:endParaRPr lang="en-AU"/>
          </a:p>
        </p:txBody>
      </p:sp>
      <p:sp>
        <p:nvSpPr>
          <p:cNvPr id="181269" name="Rectangle 29"/>
          <p:cNvSpPr>
            <a:spLocks noChangeArrowheads="1"/>
          </p:cNvSpPr>
          <p:nvPr/>
        </p:nvSpPr>
        <p:spPr bwMode="auto">
          <a:xfrm>
            <a:off x="756811" y="2284561"/>
            <a:ext cx="65724" cy="153888"/>
          </a:xfrm>
          <a:prstGeom prst="rect">
            <a:avLst/>
          </a:prstGeom>
          <a:noFill/>
          <a:ln w="9525">
            <a:noFill/>
            <a:miter lim="800000"/>
            <a:headEnd/>
            <a:tailEnd/>
          </a:ln>
        </p:spPr>
        <p:txBody>
          <a:bodyPr wrap="none" lIns="0" tIns="0" rIns="0" bIns="0">
            <a:spAutoFit/>
          </a:bodyPr>
          <a:lstStyle/>
          <a:p>
            <a:r>
              <a:rPr lang="en-AU" sz="1000"/>
              <a:t>5</a:t>
            </a:r>
            <a:endParaRPr lang="en-AU"/>
          </a:p>
        </p:txBody>
      </p:sp>
      <p:sp>
        <p:nvSpPr>
          <p:cNvPr id="181270" name="Rectangle 30"/>
          <p:cNvSpPr>
            <a:spLocks noChangeArrowheads="1"/>
          </p:cNvSpPr>
          <p:nvPr/>
        </p:nvSpPr>
        <p:spPr bwMode="auto">
          <a:xfrm>
            <a:off x="756811" y="1932136"/>
            <a:ext cx="65724" cy="153888"/>
          </a:xfrm>
          <a:prstGeom prst="rect">
            <a:avLst/>
          </a:prstGeom>
          <a:noFill/>
          <a:ln w="9525">
            <a:noFill/>
            <a:miter lim="800000"/>
            <a:headEnd/>
            <a:tailEnd/>
          </a:ln>
        </p:spPr>
        <p:txBody>
          <a:bodyPr wrap="none" lIns="0" tIns="0" rIns="0" bIns="0">
            <a:spAutoFit/>
          </a:bodyPr>
          <a:lstStyle/>
          <a:p>
            <a:r>
              <a:rPr lang="en-AU" sz="1000"/>
              <a:t>6</a:t>
            </a:r>
            <a:endParaRPr lang="en-AU"/>
          </a:p>
        </p:txBody>
      </p:sp>
      <p:sp>
        <p:nvSpPr>
          <p:cNvPr id="181271" name="Rectangle 31"/>
          <p:cNvSpPr>
            <a:spLocks noChangeArrowheads="1"/>
          </p:cNvSpPr>
          <p:nvPr/>
        </p:nvSpPr>
        <p:spPr bwMode="auto">
          <a:xfrm rot="-5400000">
            <a:off x="309041" y="2843590"/>
            <a:ext cx="676467" cy="215444"/>
          </a:xfrm>
          <a:prstGeom prst="rect">
            <a:avLst/>
          </a:prstGeom>
          <a:noFill/>
          <a:ln w="9525">
            <a:noFill/>
            <a:miter lim="800000"/>
            <a:headEnd/>
            <a:tailEnd/>
          </a:ln>
        </p:spPr>
        <p:txBody>
          <a:bodyPr wrap="none" lIns="0" tIns="0" rIns="0" bIns="0">
            <a:spAutoFit/>
          </a:bodyPr>
          <a:lstStyle/>
          <a:p>
            <a:r>
              <a:rPr lang="en-AU" sz="1400" b="1"/>
              <a:t>$ Billions</a:t>
            </a:r>
          </a:p>
        </p:txBody>
      </p:sp>
      <p:sp>
        <p:nvSpPr>
          <p:cNvPr id="181272" name="Rectangle 32"/>
          <p:cNvSpPr>
            <a:spLocks noChangeArrowheads="1"/>
          </p:cNvSpPr>
          <p:nvPr/>
        </p:nvSpPr>
        <p:spPr bwMode="auto">
          <a:xfrm>
            <a:off x="2549100" y="4283224"/>
            <a:ext cx="432811" cy="153888"/>
          </a:xfrm>
          <a:prstGeom prst="rect">
            <a:avLst/>
          </a:prstGeom>
          <a:noFill/>
          <a:ln w="9525">
            <a:noFill/>
            <a:miter lim="800000"/>
            <a:headEnd/>
            <a:tailEnd/>
          </a:ln>
        </p:spPr>
        <p:txBody>
          <a:bodyPr wrap="none" lIns="0" tIns="0" rIns="0" bIns="0">
            <a:spAutoFit/>
          </a:bodyPr>
          <a:lstStyle/>
          <a:p>
            <a:r>
              <a:rPr lang="en-AU" sz="1000"/>
              <a:t>2004-05</a:t>
            </a:r>
          </a:p>
        </p:txBody>
      </p:sp>
      <p:sp>
        <p:nvSpPr>
          <p:cNvPr id="181273" name="Rectangle 33"/>
          <p:cNvSpPr>
            <a:spLocks noChangeArrowheads="1"/>
          </p:cNvSpPr>
          <p:nvPr/>
        </p:nvSpPr>
        <p:spPr bwMode="auto">
          <a:xfrm>
            <a:off x="3328562" y="4276874"/>
            <a:ext cx="432811" cy="153888"/>
          </a:xfrm>
          <a:prstGeom prst="rect">
            <a:avLst/>
          </a:prstGeom>
          <a:noFill/>
          <a:ln w="9525">
            <a:noFill/>
            <a:miter lim="800000"/>
            <a:headEnd/>
            <a:tailEnd/>
          </a:ln>
        </p:spPr>
        <p:txBody>
          <a:bodyPr wrap="none" lIns="0" tIns="0" rIns="0" bIns="0">
            <a:spAutoFit/>
          </a:bodyPr>
          <a:lstStyle/>
          <a:p>
            <a:r>
              <a:rPr lang="en-AU" sz="1000"/>
              <a:t>2005-06</a:t>
            </a:r>
          </a:p>
        </p:txBody>
      </p:sp>
      <p:sp>
        <p:nvSpPr>
          <p:cNvPr id="181274" name="Rectangle 35"/>
          <p:cNvSpPr>
            <a:spLocks noChangeArrowheads="1"/>
          </p:cNvSpPr>
          <p:nvPr/>
        </p:nvSpPr>
        <p:spPr bwMode="auto">
          <a:xfrm>
            <a:off x="4336624" y="4135587"/>
            <a:ext cx="410369" cy="138499"/>
          </a:xfrm>
          <a:prstGeom prst="rect">
            <a:avLst/>
          </a:prstGeom>
          <a:noFill/>
          <a:ln w="9525">
            <a:noFill/>
            <a:miter lim="800000"/>
            <a:headEnd/>
            <a:tailEnd/>
          </a:ln>
        </p:spPr>
        <p:txBody>
          <a:bodyPr wrap="none" lIns="0" tIns="0" rIns="0" bIns="0">
            <a:spAutoFit/>
          </a:bodyPr>
          <a:lstStyle/>
          <a:p>
            <a:r>
              <a:rPr lang="en-AU" sz="900"/>
              <a:t>Revenue</a:t>
            </a:r>
          </a:p>
        </p:txBody>
      </p:sp>
      <p:sp>
        <p:nvSpPr>
          <p:cNvPr id="181275" name="Rectangle 36"/>
          <p:cNvSpPr>
            <a:spLocks noChangeArrowheads="1"/>
          </p:cNvSpPr>
          <p:nvPr/>
        </p:nvSpPr>
        <p:spPr bwMode="auto">
          <a:xfrm>
            <a:off x="4119137" y="4275286"/>
            <a:ext cx="432811" cy="153888"/>
          </a:xfrm>
          <a:prstGeom prst="rect">
            <a:avLst/>
          </a:prstGeom>
          <a:noFill/>
          <a:ln w="9525">
            <a:noFill/>
            <a:miter lim="800000"/>
            <a:headEnd/>
            <a:tailEnd/>
          </a:ln>
        </p:spPr>
        <p:txBody>
          <a:bodyPr wrap="none" lIns="0" tIns="0" rIns="0" bIns="0">
            <a:spAutoFit/>
          </a:bodyPr>
          <a:lstStyle/>
          <a:p>
            <a:r>
              <a:rPr lang="en-AU" sz="1000"/>
              <a:t>2006-07</a:t>
            </a:r>
          </a:p>
        </p:txBody>
      </p:sp>
      <p:sp>
        <p:nvSpPr>
          <p:cNvPr id="181276" name="Text Box 37"/>
          <p:cNvSpPr txBox="1">
            <a:spLocks noChangeArrowheads="1"/>
          </p:cNvSpPr>
          <p:nvPr/>
        </p:nvSpPr>
        <p:spPr bwMode="auto">
          <a:xfrm>
            <a:off x="4784641" y="2941787"/>
            <a:ext cx="1011495" cy="400110"/>
          </a:xfrm>
          <a:prstGeom prst="rect">
            <a:avLst/>
          </a:prstGeom>
          <a:noFill/>
          <a:ln w="9525">
            <a:noFill/>
            <a:miter lim="800000"/>
            <a:headEnd/>
            <a:tailEnd/>
          </a:ln>
        </p:spPr>
        <p:txBody>
          <a:bodyPr wrap="none">
            <a:spAutoFit/>
          </a:bodyPr>
          <a:lstStyle/>
          <a:p>
            <a:r>
              <a:rPr lang="en-AU" sz="2000" dirty="0"/>
              <a:t>Tourism</a:t>
            </a:r>
            <a:endParaRPr lang="en-AU" sz="1000" dirty="0"/>
          </a:p>
        </p:txBody>
      </p:sp>
      <p:sp>
        <p:nvSpPr>
          <p:cNvPr id="181277" name="Line 38"/>
          <p:cNvSpPr>
            <a:spLocks noChangeShapeType="1"/>
          </p:cNvSpPr>
          <p:nvPr/>
        </p:nvSpPr>
        <p:spPr bwMode="auto">
          <a:xfrm flipH="1">
            <a:off x="4499992" y="3128838"/>
            <a:ext cx="393700" cy="4763"/>
          </a:xfrm>
          <a:prstGeom prst="line">
            <a:avLst/>
          </a:prstGeom>
          <a:noFill/>
          <a:ln w="9525">
            <a:solidFill>
              <a:schemeClr val="tx2"/>
            </a:solidFill>
            <a:round/>
            <a:headEnd/>
            <a:tailEnd type="triangle" w="med" len="med"/>
          </a:ln>
        </p:spPr>
        <p:txBody>
          <a:bodyPr/>
          <a:lstStyle/>
          <a:p>
            <a:endParaRPr lang="en-AU"/>
          </a:p>
        </p:txBody>
      </p:sp>
      <p:sp>
        <p:nvSpPr>
          <p:cNvPr id="181278" name="Text Box 39"/>
          <p:cNvSpPr txBox="1">
            <a:spLocks noChangeArrowheads="1"/>
          </p:cNvSpPr>
          <p:nvPr/>
        </p:nvSpPr>
        <p:spPr bwMode="auto">
          <a:xfrm>
            <a:off x="4812477" y="2306786"/>
            <a:ext cx="1559723" cy="707886"/>
          </a:xfrm>
          <a:prstGeom prst="rect">
            <a:avLst/>
          </a:prstGeom>
          <a:noFill/>
          <a:ln w="9525">
            <a:noFill/>
            <a:miter lim="800000"/>
            <a:headEnd/>
            <a:tailEnd/>
          </a:ln>
        </p:spPr>
        <p:txBody>
          <a:bodyPr wrap="square">
            <a:spAutoFit/>
          </a:bodyPr>
          <a:lstStyle/>
          <a:p>
            <a:r>
              <a:rPr lang="en-AU" sz="2000" dirty="0"/>
              <a:t>Commercial</a:t>
            </a:r>
          </a:p>
          <a:p>
            <a:r>
              <a:rPr lang="en-AU" sz="2000" dirty="0"/>
              <a:t>Fishing</a:t>
            </a:r>
          </a:p>
        </p:txBody>
      </p:sp>
      <p:sp>
        <p:nvSpPr>
          <p:cNvPr id="181279" name="Line 40"/>
          <p:cNvSpPr>
            <a:spLocks noChangeShapeType="1"/>
          </p:cNvSpPr>
          <p:nvPr/>
        </p:nvSpPr>
        <p:spPr bwMode="auto">
          <a:xfrm flipH="1" flipV="1">
            <a:off x="4531888" y="2244874"/>
            <a:ext cx="328144" cy="307900"/>
          </a:xfrm>
          <a:prstGeom prst="line">
            <a:avLst/>
          </a:prstGeom>
          <a:noFill/>
          <a:ln w="9525">
            <a:solidFill>
              <a:schemeClr val="tx2"/>
            </a:solidFill>
            <a:round/>
            <a:headEnd/>
            <a:tailEnd type="triangle" w="med" len="med"/>
          </a:ln>
        </p:spPr>
        <p:txBody>
          <a:bodyPr/>
          <a:lstStyle/>
          <a:p>
            <a:endParaRPr lang="en-AU"/>
          </a:p>
        </p:txBody>
      </p:sp>
      <p:sp>
        <p:nvSpPr>
          <p:cNvPr id="181280" name="Text Box 41"/>
          <p:cNvSpPr txBox="1">
            <a:spLocks noChangeArrowheads="1"/>
          </p:cNvSpPr>
          <p:nvPr/>
        </p:nvSpPr>
        <p:spPr bwMode="auto">
          <a:xfrm>
            <a:off x="4819919" y="1688678"/>
            <a:ext cx="1624289" cy="707886"/>
          </a:xfrm>
          <a:prstGeom prst="rect">
            <a:avLst/>
          </a:prstGeom>
          <a:noFill/>
          <a:ln w="9525">
            <a:noFill/>
            <a:miter lim="800000"/>
            <a:headEnd/>
            <a:tailEnd/>
          </a:ln>
        </p:spPr>
        <p:txBody>
          <a:bodyPr wrap="square">
            <a:spAutoFit/>
          </a:bodyPr>
          <a:lstStyle/>
          <a:p>
            <a:r>
              <a:rPr lang="en-AU" sz="2000" dirty="0"/>
              <a:t>Recreational</a:t>
            </a:r>
            <a:br>
              <a:rPr lang="en-AU" sz="2000" dirty="0"/>
            </a:br>
            <a:r>
              <a:rPr lang="en-AU" sz="2000" dirty="0"/>
              <a:t>Use</a:t>
            </a:r>
          </a:p>
        </p:txBody>
      </p:sp>
      <p:sp>
        <p:nvSpPr>
          <p:cNvPr id="181281" name="Line 42"/>
          <p:cNvSpPr>
            <a:spLocks noChangeShapeType="1"/>
          </p:cNvSpPr>
          <p:nvPr/>
        </p:nvSpPr>
        <p:spPr bwMode="auto">
          <a:xfrm flipH="1">
            <a:off x="4522363" y="2124224"/>
            <a:ext cx="376237" cy="74612"/>
          </a:xfrm>
          <a:prstGeom prst="line">
            <a:avLst/>
          </a:prstGeom>
          <a:noFill/>
          <a:ln w="9525">
            <a:solidFill>
              <a:schemeClr val="tx2"/>
            </a:solidFill>
            <a:round/>
            <a:headEnd/>
            <a:tailEnd type="triangle" w="med" len="med"/>
          </a:ln>
        </p:spPr>
        <p:txBody>
          <a:bodyPr/>
          <a:lstStyle/>
          <a:p>
            <a:endParaRPr lang="en-AU"/>
          </a:p>
        </p:txBody>
      </p:sp>
      <p:sp>
        <p:nvSpPr>
          <p:cNvPr id="181282" name="Rectangle 43"/>
          <p:cNvSpPr>
            <a:spLocks noChangeArrowheads="1"/>
          </p:cNvSpPr>
          <p:nvPr/>
        </p:nvSpPr>
        <p:spPr bwMode="auto">
          <a:xfrm>
            <a:off x="2817388" y="2576663"/>
            <a:ext cx="268287" cy="1501775"/>
          </a:xfrm>
          <a:prstGeom prst="rect">
            <a:avLst/>
          </a:prstGeom>
          <a:solidFill>
            <a:srgbClr val="FFFF66"/>
          </a:solidFill>
          <a:ln w="9525">
            <a:solidFill>
              <a:srgbClr val="000000"/>
            </a:solidFill>
            <a:miter lim="800000"/>
            <a:headEnd/>
            <a:tailEnd/>
          </a:ln>
        </p:spPr>
        <p:txBody>
          <a:bodyPr/>
          <a:lstStyle/>
          <a:p>
            <a:endParaRPr lang="en-US" sz="2400">
              <a:latin typeface="Times New Roman" pitchFamily="18" charset="0"/>
            </a:endParaRPr>
          </a:p>
        </p:txBody>
      </p:sp>
      <p:sp>
        <p:nvSpPr>
          <p:cNvPr id="181283" name="Rectangle 44"/>
          <p:cNvSpPr>
            <a:spLocks noChangeArrowheads="1"/>
          </p:cNvSpPr>
          <p:nvPr/>
        </p:nvSpPr>
        <p:spPr bwMode="auto">
          <a:xfrm>
            <a:off x="2817388" y="2527450"/>
            <a:ext cx="268287" cy="49212"/>
          </a:xfrm>
          <a:prstGeom prst="rect">
            <a:avLst/>
          </a:prstGeom>
          <a:solidFill>
            <a:srgbClr val="3366FF"/>
          </a:solidFill>
          <a:ln w="9525">
            <a:solidFill>
              <a:srgbClr val="000000"/>
            </a:solidFill>
            <a:miter lim="800000"/>
            <a:headEnd/>
            <a:tailEnd/>
          </a:ln>
        </p:spPr>
        <p:txBody>
          <a:bodyPr/>
          <a:lstStyle/>
          <a:p>
            <a:endParaRPr lang="en-US" sz="2400">
              <a:latin typeface="Times New Roman" pitchFamily="18" charset="0"/>
            </a:endParaRPr>
          </a:p>
        </p:txBody>
      </p:sp>
      <p:sp>
        <p:nvSpPr>
          <p:cNvPr id="181284" name="Rectangle 45"/>
          <p:cNvSpPr>
            <a:spLocks noChangeArrowheads="1"/>
          </p:cNvSpPr>
          <p:nvPr/>
        </p:nvSpPr>
        <p:spPr bwMode="auto">
          <a:xfrm>
            <a:off x="2817388" y="2478237"/>
            <a:ext cx="268287" cy="49213"/>
          </a:xfrm>
          <a:prstGeom prst="rect">
            <a:avLst/>
          </a:prstGeom>
          <a:solidFill>
            <a:srgbClr val="FFFFCC"/>
          </a:solidFill>
          <a:ln w="9525">
            <a:solidFill>
              <a:srgbClr val="000000"/>
            </a:solidFill>
            <a:miter lim="800000"/>
            <a:headEnd/>
            <a:tailEnd/>
          </a:ln>
        </p:spPr>
        <p:txBody>
          <a:bodyPr/>
          <a:lstStyle/>
          <a:p>
            <a:endParaRPr lang="en-US" sz="2400">
              <a:latin typeface="Times New Roman" pitchFamily="18" charset="0"/>
            </a:endParaRPr>
          </a:p>
        </p:txBody>
      </p:sp>
      <p:sp>
        <p:nvSpPr>
          <p:cNvPr id="181285" name="Rectangle 48"/>
          <p:cNvSpPr>
            <a:spLocks noChangeArrowheads="1"/>
          </p:cNvSpPr>
          <p:nvPr/>
        </p:nvSpPr>
        <p:spPr bwMode="auto">
          <a:xfrm>
            <a:off x="2734837" y="4135587"/>
            <a:ext cx="410369" cy="138499"/>
          </a:xfrm>
          <a:prstGeom prst="rect">
            <a:avLst/>
          </a:prstGeom>
          <a:noFill/>
          <a:ln w="9525">
            <a:noFill/>
            <a:miter lim="800000"/>
            <a:headEnd/>
            <a:tailEnd/>
          </a:ln>
        </p:spPr>
        <p:txBody>
          <a:bodyPr wrap="none" lIns="0" tIns="0" rIns="0" bIns="0">
            <a:spAutoFit/>
          </a:bodyPr>
          <a:lstStyle/>
          <a:p>
            <a:r>
              <a:rPr lang="en-AU" sz="900"/>
              <a:t>Revenue</a:t>
            </a:r>
          </a:p>
        </p:txBody>
      </p:sp>
      <p:sp>
        <p:nvSpPr>
          <p:cNvPr id="181286" name="Rectangle 49"/>
          <p:cNvSpPr>
            <a:spLocks noChangeArrowheads="1"/>
          </p:cNvSpPr>
          <p:nvPr/>
        </p:nvSpPr>
        <p:spPr bwMode="auto">
          <a:xfrm>
            <a:off x="3596848" y="2403624"/>
            <a:ext cx="266700" cy="1674812"/>
          </a:xfrm>
          <a:prstGeom prst="rect">
            <a:avLst/>
          </a:prstGeom>
          <a:solidFill>
            <a:srgbClr val="FFFF66"/>
          </a:solidFill>
          <a:ln w="9525">
            <a:solidFill>
              <a:srgbClr val="000000"/>
            </a:solidFill>
            <a:miter lim="800000"/>
            <a:headEnd/>
            <a:tailEnd/>
          </a:ln>
        </p:spPr>
        <p:txBody>
          <a:bodyPr/>
          <a:lstStyle/>
          <a:p>
            <a:endParaRPr lang="en-US" sz="2400">
              <a:latin typeface="Times New Roman" pitchFamily="18" charset="0"/>
            </a:endParaRPr>
          </a:p>
        </p:txBody>
      </p:sp>
      <p:sp>
        <p:nvSpPr>
          <p:cNvPr id="181287" name="Rectangle 50"/>
          <p:cNvSpPr>
            <a:spLocks noChangeArrowheads="1"/>
          </p:cNvSpPr>
          <p:nvPr/>
        </p:nvSpPr>
        <p:spPr bwMode="auto">
          <a:xfrm>
            <a:off x="3596848" y="2356001"/>
            <a:ext cx="266700" cy="47625"/>
          </a:xfrm>
          <a:prstGeom prst="rect">
            <a:avLst/>
          </a:prstGeom>
          <a:solidFill>
            <a:srgbClr val="3366FF"/>
          </a:solidFill>
          <a:ln w="9525">
            <a:solidFill>
              <a:srgbClr val="000000"/>
            </a:solidFill>
            <a:miter lim="800000"/>
            <a:headEnd/>
            <a:tailEnd/>
          </a:ln>
        </p:spPr>
        <p:txBody>
          <a:bodyPr/>
          <a:lstStyle/>
          <a:p>
            <a:endParaRPr lang="en-US" sz="2400">
              <a:latin typeface="Times New Roman" pitchFamily="18" charset="0"/>
            </a:endParaRPr>
          </a:p>
        </p:txBody>
      </p:sp>
      <p:sp>
        <p:nvSpPr>
          <p:cNvPr id="181288" name="Rectangle 51"/>
          <p:cNvSpPr>
            <a:spLocks noChangeArrowheads="1"/>
          </p:cNvSpPr>
          <p:nvPr/>
        </p:nvSpPr>
        <p:spPr bwMode="auto">
          <a:xfrm>
            <a:off x="3596848" y="2306787"/>
            <a:ext cx="266700" cy="49213"/>
          </a:xfrm>
          <a:prstGeom prst="rect">
            <a:avLst/>
          </a:prstGeom>
          <a:solidFill>
            <a:srgbClr val="FFFFCC"/>
          </a:solidFill>
          <a:ln w="9525">
            <a:solidFill>
              <a:srgbClr val="000000"/>
            </a:solidFill>
            <a:miter lim="800000"/>
            <a:headEnd/>
            <a:tailEnd/>
          </a:ln>
        </p:spPr>
        <p:txBody>
          <a:bodyPr/>
          <a:lstStyle/>
          <a:p>
            <a:endParaRPr lang="en-US" sz="2400">
              <a:latin typeface="Times New Roman" pitchFamily="18" charset="0"/>
            </a:endParaRPr>
          </a:p>
        </p:txBody>
      </p:sp>
      <p:grpSp>
        <p:nvGrpSpPr>
          <p:cNvPr id="2" name="Group 157"/>
          <p:cNvGrpSpPr>
            <a:grpSpLocks/>
          </p:cNvGrpSpPr>
          <p:nvPr/>
        </p:nvGrpSpPr>
        <p:grpSpPr bwMode="auto">
          <a:xfrm>
            <a:off x="2434800" y="4064147"/>
            <a:ext cx="1839913" cy="209550"/>
            <a:chOff x="1246" y="2505"/>
            <a:chExt cx="1159" cy="132"/>
          </a:xfrm>
        </p:grpSpPr>
        <p:grpSp>
          <p:nvGrpSpPr>
            <p:cNvPr id="3" name="Group 154"/>
            <p:cNvGrpSpPr>
              <a:grpSpLocks/>
            </p:cNvGrpSpPr>
            <p:nvPr/>
          </p:nvGrpSpPr>
          <p:grpSpPr bwMode="auto">
            <a:xfrm>
              <a:off x="1246" y="2505"/>
              <a:ext cx="1159" cy="9"/>
              <a:chOff x="1246" y="2505"/>
              <a:chExt cx="1159" cy="9"/>
            </a:xfrm>
          </p:grpSpPr>
          <p:sp>
            <p:nvSpPr>
              <p:cNvPr id="181291" name="Rectangle 13"/>
              <p:cNvSpPr>
                <a:spLocks noChangeArrowheads="1"/>
              </p:cNvSpPr>
              <p:nvPr/>
            </p:nvSpPr>
            <p:spPr bwMode="auto">
              <a:xfrm>
                <a:off x="2237" y="2505"/>
                <a:ext cx="168" cy="9"/>
              </a:xfrm>
              <a:prstGeom prst="rect">
                <a:avLst/>
              </a:prstGeom>
              <a:solidFill>
                <a:srgbClr val="CCFFFF"/>
              </a:solidFill>
              <a:ln w="9525">
                <a:solidFill>
                  <a:srgbClr val="000000"/>
                </a:solidFill>
                <a:miter lim="800000"/>
                <a:headEnd/>
                <a:tailEnd/>
              </a:ln>
            </p:spPr>
            <p:txBody>
              <a:bodyPr/>
              <a:lstStyle/>
              <a:p>
                <a:endParaRPr lang="en-US" sz="2400">
                  <a:latin typeface="Times New Roman" pitchFamily="18" charset="0"/>
                </a:endParaRPr>
              </a:p>
            </p:txBody>
          </p:sp>
          <p:sp>
            <p:nvSpPr>
              <p:cNvPr id="181292" name="Rectangle 46"/>
              <p:cNvSpPr>
                <a:spLocks noChangeArrowheads="1"/>
              </p:cNvSpPr>
              <p:nvPr/>
            </p:nvSpPr>
            <p:spPr bwMode="auto">
              <a:xfrm>
                <a:off x="1246" y="2505"/>
                <a:ext cx="169" cy="9"/>
              </a:xfrm>
              <a:prstGeom prst="rect">
                <a:avLst/>
              </a:prstGeom>
              <a:solidFill>
                <a:srgbClr val="CCFFFF"/>
              </a:solidFill>
              <a:ln w="9525">
                <a:solidFill>
                  <a:srgbClr val="000000"/>
                </a:solidFill>
                <a:miter lim="800000"/>
                <a:headEnd/>
                <a:tailEnd/>
              </a:ln>
            </p:spPr>
            <p:txBody>
              <a:bodyPr/>
              <a:lstStyle/>
              <a:p>
                <a:endParaRPr lang="en-US" sz="2400">
                  <a:latin typeface="Times New Roman" pitchFamily="18" charset="0"/>
                </a:endParaRPr>
              </a:p>
            </p:txBody>
          </p:sp>
          <p:sp>
            <p:nvSpPr>
              <p:cNvPr id="181293" name="Rectangle 52"/>
              <p:cNvSpPr>
                <a:spLocks noChangeArrowheads="1"/>
              </p:cNvSpPr>
              <p:nvPr/>
            </p:nvSpPr>
            <p:spPr bwMode="auto">
              <a:xfrm>
                <a:off x="1741" y="2505"/>
                <a:ext cx="168" cy="9"/>
              </a:xfrm>
              <a:prstGeom prst="rect">
                <a:avLst/>
              </a:prstGeom>
              <a:solidFill>
                <a:srgbClr val="CCFFFF"/>
              </a:solidFill>
              <a:ln w="9525">
                <a:solidFill>
                  <a:srgbClr val="000000"/>
                </a:solidFill>
                <a:miter lim="800000"/>
                <a:headEnd/>
                <a:tailEnd/>
              </a:ln>
            </p:spPr>
            <p:txBody>
              <a:bodyPr/>
              <a:lstStyle/>
              <a:p>
                <a:endParaRPr lang="en-US" sz="2400">
                  <a:latin typeface="Times New Roman" pitchFamily="18" charset="0"/>
                </a:endParaRPr>
              </a:p>
            </p:txBody>
          </p:sp>
        </p:grpSp>
        <p:grpSp>
          <p:nvGrpSpPr>
            <p:cNvPr id="4" name="Group 155"/>
            <p:cNvGrpSpPr>
              <a:grpSpLocks/>
            </p:cNvGrpSpPr>
            <p:nvPr/>
          </p:nvGrpSpPr>
          <p:grpSpPr bwMode="auto">
            <a:xfrm>
              <a:off x="1258" y="2549"/>
              <a:ext cx="1121" cy="88"/>
              <a:chOff x="1258" y="2549"/>
              <a:chExt cx="1121" cy="88"/>
            </a:xfrm>
          </p:grpSpPr>
          <p:sp>
            <p:nvSpPr>
              <p:cNvPr id="181295" name="Rectangle 34"/>
              <p:cNvSpPr>
                <a:spLocks noChangeArrowheads="1"/>
              </p:cNvSpPr>
              <p:nvPr/>
            </p:nvSpPr>
            <p:spPr bwMode="auto">
              <a:xfrm>
                <a:off x="2250" y="2549"/>
                <a:ext cx="129" cy="87"/>
              </a:xfrm>
              <a:prstGeom prst="rect">
                <a:avLst/>
              </a:prstGeom>
              <a:noFill/>
              <a:ln w="9525">
                <a:noFill/>
                <a:miter lim="800000"/>
                <a:headEnd/>
                <a:tailEnd/>
              </a:ln>
            </p:spPr>
            <p:txBody>
              <a:bodyPr wrap="none" lIns="0" tIns="0" rIns="0" bIns="0">
                <a:spAutoFit/>
              </a:bodyPr>
              <a:lstStyle/>
              <a:p>
                <a:r>
                  <a:rPr lang="en-AU" sz="900"/>
                  <a:t>Cost</a:t>
                </a:r>
              </a:p>
            </p:txBody>
          </p:sp>
          <p:sp>
            <p:nvSpPr>
              <p:cNvPr id="181296" name="Rectangle 47"/>
              <p:cNvSpPr>
                <a:spLocks noChangeArrowheads="1"/>
              </p:cNvSpPr>
              <p:nvPr/>
            </p:nvSpPr>
            <p:spPr bwMode="auto">
              <a:xfrm>
                <a:off x="1258" y="2550"/>
                <a:ext cx="129" cy="87"/>
              </a:xfrm>
              <a:prstGeom prst="rect">
                <a:avLst/>
              </a:prstGeom>
              <a:noFill/>
              <a:ln w="9525">
                <a:noFill/>
                <a:miter lim="800000"/>
                <a:headEnd/>
                <a:tailEnd/>
              </a:ln>
            </p:spPr>
            <p:txBody>
              <a:bodyPr wrap="none" lIns="0" tIns="0" rIns="0" bIns="0">
                <a:spAutoFit/>
              </a:bodyPr>
              <a:lstStyle/>
              <a:p>
                <a:r>
                  <a:rPr lang="en-AU" sz="900"/>
                  <a:t>Cost</a:t>
                </a:r>
              </a:p>
            </p:txBody>
          </p:sp>
          <p:sp>
            <p:nvSpPr>
              <p:cNvPr id="181297" name="Rectangle 53"/>
              <p:cNvSpPr>
                <a:spLocks noChangeArrowheads="1"/>
              </p:cNvSpPr>
              <p:nvPr/>
            </p:nvSpPr>
            <p:spPr bwMode="auto">
              <a:xfrm>
                <a:off x="1754" y="2550"/>
                <a:ext cx="129" cy="87"/>
              </a:xfrm>
              <a:prstGeom prst="rect">
                <a:avLst/>
              </a:prstGeom>
              <a:noFill/>
              <a:ln w="9525">
                <a:noFill/>
                <a:miter lim="800000"/>
                <a:headEnd/>
                <a:tailEnd/>
              </a:ln>
            </p:spPr>
            <p:txBody>
              <a:bodyPr wrap="none" lIns="0" tIns="0" rIns="0" bIns="0">
                <a:spAutoFit/>
              </a:bodyPr>
              <a:lstStyle/>
              <a:p>
                <a:r>
                  <a:rPr lang="en-AU" sz="900"/>
                  <a:t>Cost</a:t>
                </a:r>
              </a:p>
            </p:txBody>
          </p:sp>
        </p:grpSp>
      </p:grpSp>
      <p:sp>
        <p:nvSpPr>
          <p:cNvPr id="181298" name="Rectangle 54"/>
          <p:cNvSpPr>
            <a:spLocks noChangeArrowheads="1"/>
          </p:cNvSpPr>
          <p:nvPr/>
        </p:nvSpPr>
        <p:spPr bwMode="auto">
          <a:xfrm>
            <a:off x="3523823" y="4135587"/>
            <a:ext cx="410369" cy="138499"/>
          </a:xfrm>
          <a:prstGeom prst="rect">
            <a:avLst/>
          </a:prstGeom>
          <a:noFill/>
          <a:ln w="9525">
            <a:noFill/>
            <a:miter lim="800000"/>
            <a:headEnd/>
            <a:tailEnd/>
          </a:ln>
        </p:spPr>
        <p:txBody>
          <a:bodyPr wrap="none" lIns="0" tIns="0" rIns="0" bIns="0">
            <a:spAutoFit/>
          </a:bodyPr>
          <a:lstStyle/>
          <a:p>
            <a:r>
              <a:rPr lang="en-AU" sz="900"/>
              <a:t>Revenue</a:t>
            </a:r>
          </a:p>
        </p:txBody>
      </p:sp>
      <p:sp>
        <p:nvSpPr>
          <p:cNvPr id="181299" name="Line 55"/>
          <p:cNvSpPr>
            <a:spLocks noChangeShapeType="1"/>
          </p:cNvSpPr>
          <p:nvPr/>
        </p:nvSpPr>
        <p:spPr bwMode="auto">
          <a:xfrm>
            <a:off x="2223661" y="2702074"/>
            <a:ext cx="0" cy="690563"/>
          </a:xfrm>
          <a:prstGeom prst="line">
            <a:avLst/>
          </a:prstGeom>
          <a:noFill/>
          <a:ln w="76200">
            <a:solidFill>
              <a:schemeClr val="tx1"/>
            </a:solidFill>
            <a:round/>
            <a:headEnd/>
            <a:tailEnd type="triangle" w="med" len="med"/>
          </a:ln>
        </p:spPr>
        <p:txBody>
          <a:bodyPr/>
          <a:lstStyle/>
          <a:p>
            <a:endParaRPr lang="en-AU"/>
          </a:p>
        </p:txBody>
      </p:sp>
      <p:sp>
        <p:nvSpPr>
          <p:cNvPr id="181300" name="Text Box 56"/>
          <p:cNvSpPr txBox="1">
            <a:spLocks noChangeArrowheads="1"/>
          </p:cNvSpPr>
          <p:nvPr/>
        </p:nvSpPr>
        <p:spPr bwMode="auto">
          <a:xfrm>
            <a:off x="1918449" y="2111524"/>
            <a:ext cx="604076" cy="646331"/>
          </a:xfrm>
          <a:prstGeom prst="rect">
            <a:avLst/>
          </a:prstGeom>
          <a:noFill/>
          <a:ln w="9525">
            <a:noFill/>
            <a:miter lim="800000"/>
            <a:headEnd/>
            <a:tailEnd/>
          </a:ln>
        </p:spPr>
        <p:txBody>
          <a:bodyPr wrap="none">
            <a:spAutoFit/>
          </a:bodyPr>
          <a:lstStyle/>
          <a:p>
            <a:pPr algn="ctr"/>
            <a:r>
              <a:rPr lang="en-AU" sz="1200"/>
              <a:t>2004</a:t>
            </a:r>
          </a:p>
          <a:p>
            <a:pPr algn="ctr"/>
            <a:r>
              <a:rPr lang="en-AU" sz="1200"/>
              <a:t>Zoning</a:t>
            </a:r>
          </a:p>
          <a:p>
            <a:pPr algn="ctr"/>
            <a:r>
              <a:rPr lang="en-AU" sz="1200"/>
              <a:t>Plan</a:t>
            </a:r>
          </a:p>
        </p:txBody>
      </p:sp>
      <p:sp>
        <p:nvSpPr>
          <p:cNvPr id="181301" name="Rectangle 57"/>
          <p:cNvSpPr>
            <a:spLocks noGrp="1" noChangeArrowheads="1"/>
          </p:cNvSpPr>
          <p:nvPr>
            <p:ph type="title" idx="4294967295"/>
          </p:nvPr>
        </p:nvSpPr>
        <p:spPr>
          <a:xfrm>
            <a:off x="251520" y="0"/>
            <a:ext cx="7273232" cy="1466851"/>
          </a:xfrm>
        </p:spPr>
        <p:txBody>
          <a:bodyPr>
            <a:normAutofit/>
          </a:bodyPr>
          <a:lstStyle/>
          <a:p>
            <a:r>
              <a:rPr lang="en-AU" sz="2800" dirty="0" smtClean="0"/>
              <a:t>Economics of</a:t>
            </a:r>
            <a:br>
              <a:rPr lang="en-AU" sz="2800" dirty="0" smtClean="0"/>
            </a:br>
            <a:r>
              <a:rPr lang="en-AU" sz="2800" dirty="0" smtClean="0"/>
              <a:t>reef management</a:t>
            </a:r>
            <a:r>
              <a:rPr lang="en-AU" sz="2400" dirty="0" smtClean="0"/>
              <a:t/>
            </a:r>
            <a:br>
              <a:rPr lang="en-AU" sz="2400" dirty="0" smtClean="0"/>
            </a:br>
            <a:r>
              <a:rPr lang="en-AU" sz="2400" dirty="0" smtClean="0"/>
              <a:t> 	</a:t>
            </a:r>
            <a:r>
              <a:rPr lang="en-AU" sz="2000" i="1" dirty="0" smtClean="0"/>
              <a:t>(assumptions </a:t>
            </a:r>
            <a:r>
              <a:rPr lang="en-AU" sz="2000" i="1" dirty="0" err="1" smtClean="0"/>
              <a:t>vs</a:t>
            </a:r>
            <a:r>
              <a:rPr lang="en-AU" sz="2000" i="1" dirty="0" smtClean="0"/>
              <a:t> evidence)</a:t>
            </a:r>
            <a:endParaRPr lang="en-AU" sz="2400" i="1" dirty="0" smtClean="0"/>
          </a:p>
        </p:txBody>
      </p:sp>
      <p:sp>
        <p:nvSpPr>
          <p:cNvPr id="181310" name="Rectangle 128"/>
          <p:cNvSpPr>
            <a:spLocks noGrp="1" noChangeArrowheads="1"/>
          </p:cNvSpPr>
          <p:nvPr>
            <p:ph type="body" idx="4294967295"/>
          </p:nvPr>
        </p:nvSpPr>
        <p:spPr>
          <a:xfrm>
            <a:off x="395536" y="4653136"/>
            <a:ext cx="8748464" cy="2204864"/>
          </a:xfrm>
        </p:spPr>
        <p:txBody>
          <a:bodyPr>
            <a:noAutofit/>
          </a:bodyPr>
          <a:lstStyle/>
          <a:p>
            <a:pPr>
              <a:lnSpc>
                <a:spcPct val="120000"/>
              </a:lnSpc>
            </a:pPr>
            <a:r>
              <a:rPr lang="en-AU" sz="1600" u="sng" dirty="0" smtClean="0"/>
              <a:t>Income</a:t>
            </a:r>
            <a:r>
              <a:rPr lang="en-AU" sz="1600" dirty="0" smtClean="0"/>
              <a:t>:</a:t>
            </a:r>
          </a:p>
          <a:p>
            <a:pPr>
              <a:lnSpc>
                <a:spcPct val="120000"/>
              </a:lnSpc>
              <a:buFont typeface="Arial" pitchFamily="34" charset="0"/>
              <a:buChar char="•"/>
            </a:pPr>
            <a:r>
              <a:rPr lang="en-AU" sz="1600" dirty="0" smtClean="0"/>
              <a:t>Reef contributes $5.5 billion/yr &amp;  </a:t>
            </a:r>
            <a:r>
              <a:rPr lang="en-US" sz="1600" dirty="0" smtClean="0"/>
              <a:t>~53,800 full time jobs</a:t>
            </a:r>
            <a:r>
              <a:rPr lang="en-AU" sz="1600" dirty="0" smtClean="0"/>
              <a:t>; increasing</a:t>
            </a:r>
          </a:p>
          <a:p>
            <a:pPr>
              <a:lnSpc>
                <a:spcPct val="120000"/>
              </a:lnSpc>
            </a:pPr>
            <a:r>
              <a:rPr lang="en-AU" sz="1600" u="sng" dirty="0" smtClean="0"/>
              <a:t>Costs</a:t>
            </a:r>
            <a:r>
              <a:rPr lang="en-AU" sz="1600" dirty="0" smtClean="0"/>
              <a:t>:</a:t>
            </a:r>
          </a:p>
          <a:p>
            <a:pPr>
              <a:lnSpc>
                <a:spcPct val="120000"/>
              </a:lnSpc>
              <a:buFontTx/>
              <a:buChar char="•"/>
              <a:tabLst>
                <a:tab pos="363538" algn="l"/>
              </a:tabLst>
            </a:pPr>
            <a:r>
              <a:rPr lang="en-AU" sz="1600" dirty="0" smtClean="0"/>
              <a:t>Great Barrier Reef Marine Park Authority: &lt; 0.7 % of revenue…</a:t>
            </a:r>
          </a:p>
          <a:p>
            <a:pPr>
              <a:lnSpc>
                <a:spcPct val="120000"/>
              </a:lnSpc>
              <a:buFontTx/>
              <a:buChar char="•"/>
              <a:tabLst>
                <a:tab pos="363538" algn="l"/>
              </a:tabLst>
            </a:pPr>
            <a:r>
              <a:rPr lang="en-AU" sz="1600" dirty="0" smtClean="0"/>
              <a:t>Enforcement &lt;0.3% </a:t>
            </a:r>
          </a:p>
          <a:p>
            <a:pPr>
              <a:lnSpc>
                <a:spcPct val="120000"/>
              </a:lnSpc>
              <a:buFontTx/>
              <a:buChar char="•"/>
              <a:tabLst>
                <a:tab pos="363538" algn="l"/>
              </a:tabLst>
            </a:pPr>
            <a:r>
              <a:rPr lang="en-AU" sz="1600" dirty="0" smtClean="0"/>
              <a:t>Structural Adjustment - $211 million: &lt;4% of 1 yr revenue…</a:t>
            </a:r>
            <a:br>
              <a:rPr lang="en-AU" sz="1600" dirty="0" smtClean="0"/>
            </a:br>
            <a:endParaRPr lang="en-AU" sz="1600" dirty="0" smtClean="0"/>
          </a:p>
        </p:txBody>
      </p:sp>
      <p:pic>
        <p:nvPicPr>
          <p:cNvPr id="106" name="Picture 4"/>
          <p:cNvPicPr>
            <a:picLocks noChangeAspect="1" noChangeArrowheads="1"/>
          </p:cNvPicPr>
          <p:nvPr/>
        </p:nvPicPr>
        <p:blipFill>
          <a:blip r:embed="rId3" cstate="screen"/>
          <a:srcRect/>
          <a:stretch>
            <a:fillRect/>
          </a:stretch>
        </p:blipFill>
        <p:spPr bwMode="auto">
          <a:xfrm>
            <a:off x="6586842" y="1556793"/>
            <a:ext cx="2384542" cy="1584176"/>
          </a:xfrm>
          <a:prstGeom prst="rect">
            <a:avLst/>
          </a:prstGeom>
          <a:noFill/>
          <a:ln w="38100">
            <a:solidFill>
              <a:schemeClr val="tx1"/>
            </a:solidFill>
            <a:miter lim="800000"/>
            <a:headEnd/>
            <a:tailEnd/>
          </a:ln>
        </p:spPr>
      </p:pic>
      <p:pic>
        <p:nvPicPr>
          <p:cNvPr id="107" name="Picture 5" descr="M:\admin assistant\con., bio, wh\tony stokes\reefhq pres\alide006surveillance.jpg"/>
          <p:cNvPicPr>
            <a:picLocks noChangeAspect="1" noChangeArrowheads="1"/>
          </p:cNvPicPr>
          <p:nvPr/>
        </p:nvPicPr>
        <p:blipFill>
          <a:blip r:embed="rId4" cstate="screen"/>
          <a:srcRect/>
          <a:stretch>
            <a:fillRect/>
          </a:stretch>
        </p:blipFill>
        <p:spPr bwMode="auto">
          <a:xfrm>
            <a:off x="6876256" y="3496914"/>
            <a:ext cx="1836366" cy="1259054"/>
          </a:xfrm>
          <a:prstGeom prst="rect">
            <a:avLst/>
          </a:prstGeom>
          <a:noFill/>
          <a:ln w="38100">
            <a:solidFill>
              <a:schemeClr val="tx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3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3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1310">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13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1310">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13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310"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9"/>
            <a:ext cx="4829180" cy="714380"/>
          </a:xfrm>
        </p:spPr>
        <p:txBody>
          <a:bodyPr>
            <a:normAutofit fontScale="90000"/>
          </a:bodyPr>
          <a:lstStyle/>
          <a:p>
            <a:r>
              <a:rPr lang="en-AU" sz="2400" dirty="0" smtClean="0">
                <a:effectLst>
                  <a:outerShdw blurRad="38100" dist="38100" dir="2700000" algn="tl">
                    <a:srgbClr val="000000">
                      <a:alpha val="43137"/>
                    </a:srgbClr>
                  </a:outerShdw>
                </a:effectLst>
              </a:rPr>
              <a:t>Outlook:</a:t>
            </a:r>
            <a:r>
              <a:rPr lang="en-AU" sz="2400" baseline="0" dirty="0" smtClean="0">
                <a:effectLst>
                  <a:outerShdw blurRad="38100" dist="38100" dir="2700000" algn="tl">
                    <a:srgbClr val="000000">
                      <a:alpha val="43137"/>
                    </a:srgbClr>
                  </a:outerShdw>
                </a:effectLst>
              </a:rPr>
              <a:t> </a:t>
            </a:r>
            <a:r>
              <a:rPr lang="en-AU" sz="2400" dirty="0" smtClean="0">
                <a:effectLst>
                  <a:outerShdw blurRad="38100" dist="38100" dir="2700000" algn="tl">
                    <a:srgbClr val="000000">
                      <a:alpha val="43137"/>
                    </a:srgbClr>
                  </a:outerShdw>
                </a:effectLst>
              </a:rPr>
              <a:t>Risks &amp; challenges</a:t>
            </a:r>
            <a:endParaRPr lang="en-AU" sz="2400" dirty="0">
              <a:effectLst>
                <a:outerShdw blurRad="38100" dist="38100" dir="2700000" algn="tl">
                  <a:srgbClr val="000000">
                    <a:alpha val="43137"/>
                  </a:srgbClr>
                </a:outerShdw>
              </a:effectLst>
            </a:endParaRPr>
          </a:p>
        </p:txBody>
      </p:sp>
      <p:pic>
        <p:nvPicPr>
          <p:cNvPr id="8" name="Picture 7" descr="GBRMPA_OR_FrontCover3.jpg"/>
          <p:cNvPicPr>
            <a:picLocks noChangeAspect="1"/>
          </p:cNvPicPr>
          <p:nvPr/>
        </p:nvPicPr>
        <p:blipFill>
          <a:blip r:embed="rId3" cstate="screen"/>
          <a:stretch>
            <a:fillRect/>
          </a:stretch>
        </p:blipFill>
        <p:spPr>
          <a:xfrm>
            <a:off x="779080" y="1692071"/>
            <a:ext cx="3000832" cy="4231297"/>
          </a:xfrm>
          <a:prstGeom prst="rect">
            <a:avLst/>
          </a:prstGeom>
          <a:ln w="25400">
            <a:solidFill>
              <a:schemeClr val="tx1"/>
            </a:solidFill>
          </a:ln>
        </p:spPr>
      </p:pic>
      <p:sp>
        <p:nvSpPr>
          <p:cNvPr id="5" name="Content Placeholder 4"/>
          <p:cNvSpPr>
            <a:spLocks noGrp="1"/>
          </p:cNvSpPr>
          <p:nvPr>
            <p:ph idx="1"/>
          </p:nvPr>
        </p:nvSpPr>
        <p:spPr>
          <a:xfrm>
            <a:off x="3851920" y="2420888"/>
            <a:ext cx="5040560" cy="2952328"/>
          </a:xfrm>
        </p:spPr>
        <p:txBody>
          <a:bodyPr>
            <a:noAutofit/>
          </a:bodyPr>
          <a:lstStyle/>
          <a:p>
            <a:pPr>
              <a:spcBef>
                <a:spcPts val="1200"/>
              </a:spcBef>
              <a:buFont typeface="Arial" pitchFamily="34" charset="0"/>
              <a:buChar char="•"/>
            </a:pPr>
            <a:r>
              <a:rPr lang="en-AU" sz="1700" dirty="0" smtClean="0"/>
              <a:t>A stock take of where we have come from, where we are at &amp; </a:t>
            </a:r>
            <a:r>
              <a:rPr lang="en-AU" sz="1700" i="1" u="sng" dirty="0" smtClean="0"/>
              <a:t>where we are going</a:t>
            </a:r>
          </a:p>
          <a:p>
            <a:pPr>
              <a:spcBef>
                <a:spcPts val="1200"/>
              </a:spcBef>
              <a:buFont typeface="Arial" pitchFamily="34" charset="0"/>
              <a:buChar char="•"/>
            </a:pPr>
            <a:r>
              <a:rPr lang="en-AU" sz="1700" dirty="0" smtClean="0"/>
              <a:t>A synthesis of science &amp; other relevant information to the Great Barrier Reef</a:t>
            </a:r>
          </a:p>
          <a:p>
            <a:pPr>
              <a:spcBef>
                <a:spcPts val="1200"/>
              </a:spcBef>
              <a:buFont typeface="Arial" pitchFamily="34" charset="0"/>
              <a:buChar char="•"/>
            </a:pPr>
            <a:r>
              <a:rPr lang="en-AU" sz="1700" dirty="0" smtClean="0"/>
              <a:t>Assesses </a:t>
            </a:r>
            <a:r>
              <a:rPr lang="en-AU" sz="1700" i="1" u="sng" dirty="0" smtClean="0"/>
              <a:t>management effectiveness</a:t>
            </a:r>
          </a:p>
        </p:txBody>
      </p:sp>
      <p:sp>
        <p:nvSpPr>
          <p:cNvPr id="6" name="Content Placeholder 5"/>
          <p:cNvSpPr txBox="1">
            <a:spLocks/>
          </p:cNvSpPr>
          <p:nvPr/>
        </p:nvSpPr>
        <p:spPr>
          <a:xfrm>
            <a:off x="108520" y="6237312"/>
            <a:ext cx="9035480" cy="360039"/>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1600" b="1" i="0" u="none" strike="noStrike" kern="1200" cap="none" spc="0" normalizeH="0" baseline="0" noProof="0" smtClean="0">
                <a:ln>
                  <a:noFill/>
                </a:ln>
                <a:solidFill>
                  <a:srgbClr val="2A5972"/>
                </a:solidFill>
                <a:effectLst/>
                <a:uLnTx/>
                <a:uFillTx/>
                <a:latin typeface="Verdana" pitchFamily="34" charset="0"/>
                <a:ea typeface="+mn-ea"/>
                <a:cs typeface="+mn-cs"/>
              </a:rPr>
              <a:t>www.gbrmpa.gov.au/outlook-for-the-reef/great-barrier-reef-outlook-report</a:t>
            </a:r>
            <a:endParaRPr kumimoji="0" lang="en-AU" sz="1600" b="1" i="0" u="none" strike="noStrike" kern="1200" cap="none" spc="0" normalizeH="0" baseline="0" noProof="0" dirty="0">
              <a:ln>
                <a:noFill/>
              </a:ln>
              <a:solidFill>
                <a:srgbClr val="2A5972"/>
              </a:solidFill>
              <a:effectLst/>
              <a:uLnTx/>
              <a:uFillTx/>
              <a:latin typeface="Verdana" pitchFamily="34" charset="0"/>
              <a:ea typeface="+mn-ea"/>
              <a:cs typeface="+mn-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395536" y="1700808"/>
            <a:ext cx="4286280" cy="4410520"/>
            <a:chOff x="4714876" y="1857364"/>
            <a:chExt cx="4286280" cy="4410520"/>
          </a:xfrm>
        </p:grpSpPr>
        <p:pic>
          <p:nvPicPr>
            <p:cNvPr id="7" name="Picture 6"/>
            <p:cNvPicPr/>
            <p:nvPr/>
          </p:nvPicPr>
          <p:blipFill>
            <a:blip r:embed="rId3" cstate="screen"/>
            <a:srcRect/>
            <a:stretch>
              <a:fillRect/>
            </a:stretch>
          </p:blipFill>
          <p:spPr bwMode="auto">
            <a:xfrm>
              <a:off x="4714876" y="1857364"/>
              <a:ext cx="4286280" cy="4357718"/>
            </a:xfrm>
            <a:prstGeom prst="rect">
              <a:avLst/>
            </a:prstGeom>
            <a:noFill/>
            <a:ln w="9525">
              <a:noFill/>
              <a:miter lim="800000"/>
              <a:headEnd/>
              <a:tailEnd/>
            </a:ln>
          </p:spPr>
        </p:pic>
        <p:sp>
          <p:nvSpPr>
            <p:cNvPr id="6" name="TextBox 5"/>
            <p:cNvSpPr txBox="1"/>
            <p:nvPr/>
          </p:nvSpPr>
          <p:spPr>
            <a:xfrm>
              <a:off x="4714876" y="5929330"/>
              <a:ext cx="4214842" cy="338554"/>
            </a:xfrm>
            <a:prstGeom prst="rect">
              <a:avLst/>
            </a:prstGeom>
            <a:noFill/>
          </p:spPr>
          <p:txBody>
            <a:bodyPr wrap="square" rtlCol="0">
              <a:spAutoFit/>
            </a:bodyPr>
            <a:lstStyle/>
            <a:p>
              <a:r>
                <a:rPr lang="en-AU" sz="1600" i="1" dirty="0" smtClean="0"/>
                <a:t>Adapted from Hockings et al.  2006, IUCN WCPA</a:t>
              </a:r>
              <a:endParaRPr lang="en-AU" sz="1600" i="1" dirty="0"/>
            </a:p>
          </p:txBody>
        </p:sp>
      </p:grpSp>
      <p:sp>
        <p:nvSpPr>
          <p:cNvPr id="5" name="Text Placeholder 4"/>
          <p:cNvSpPr>
            <a:spLocks noGrp="1"/>
          </p:cNvSpPr>
          <p:nvPr>
            <p:ph sz="half" idx="1"/>
          </p:nvPr>
        </p:nvSpPr>
        <p:spPr>
          <a:xfrm>
            <a:off x="4788024" y="1600200"/>
            <a:ext cx="4210080" cy="4972072"/>
          </a:xfrm>
        </p:spPr>
        <p:txBody>
          <a:bodyPr>
            <a:normAutofit fontScale="92500"/>
          </a:bodyPr>
          <a:lstStyle/>
          <a:p>
            <a:pPr>
              <a:spcAft>
                <a:spcPts val="600"/>
              </a:spcAft>
              <a:buFont typeface="Arial" pitchFamily="34" charset="0"/>
              <a:buChar char="•"/>
            </a:pPr>
            <a:r>
              <a:rPr lang="en-AU" dirty="0" smtClean="0"/>
              <a:t>All management, not just by GBRMPA</a:t>
            </a:r>
          </a:p>
          <a:p>
            <a:pPr>
              <a:spcAft>
                <a:spcPts val="600"/>
              </a:spcAft>
              <a:buFont typeface="Arial" pitchFamily="34" charset="0"/>
              <a:buChar char="•"/>
            </a:pPr>
            <a:r>
              <a:rPr lang="en-AU" dirty="0" smtClean="0"/>
              <a:t>Independent assessment </a:t>
            </a:r>
            <a:br>
              <a:rPr lang="en-AU" dirty="0" smtClean="0"/>
            </a:br>
            <a:r>
              <a:rPr lang="en-AU" dirty="0" smtClean="0"/>
              <a:t>(by 2 internationally recognised experts)</a:t>
            </a:r>
          </a:p>
          <a:p>
            <a:pPr>
              <a:spcAft>
                <a:spcPts val="600"/>
              </a:spcAft>
              <a:buFont typeface="Arial" pitchFamily="34" charset="0"/>
              <a:buChar char="•"/>
            </a:pPr>
            <a:r>
              <a:rPr lang="en-AU" dirty="0" smtClean="0"/>
              <a:t>High level review of </a:t>
            </a:r>
            <a:br>
              <a:rPr lang="en-AU" dirty="0" smtClean="0"/>
            </a:br>
            <a:r>
              <a:rPr lang="en-AU" dirty="0" smtClean="0"/>
              <a:t>12 key management topics</a:t>
            </a:r>
          </a:p>
          <a:p>
            <a:pPr>
              <a:spcAft>
                <a:spcPts val="600"/>
              </a:spcAft>
              <a:buFont typeface="Arial" pitchFamily="34" charset="0"/>
              <a:buChar char="•"/>
            </a:pPr>
            <a:r>
              <a:rPr lang="en-AU" dirty="0" smtClean="0"/>
              <a:t>Input from Queensland &amp; Australian Government agencies</a:t>
            </a:r>
          </a:p>
          <a:p>
            <a:pPr>
              <a:buFont typeface="Arial" pitchFamily="34" charset="0"/>
              <a:buChar char="•"/>
            </a:pPr>
            <a:endParaRPr lang="en-AU" b="0" dirty="0"/>
          </a:p>
        </p:txBody>
      </p:sp>
      <p:sp>
        <p:nvSpPr>
          <p:cNvPr id="4" name="Title 3"/>
          <p:cNvSpPr>
            <a:spLocks noGrp="1"/>
          </p:cNvSpPr>
          <p:nvPr>
            <p:ph type="title"/>
          </p:nvPr>
        </p:nvSpPr>
        <p:spPr/>
        <p:txBody>
          <a:bodyPr>
            <a:normAutofit fontScale="90000"/>
          </a:bodyPr>
          <a:lstStyle/>
          <a:p>
            <a:r>
              <a:rPr lang="en-AU" dirty="0" smtClean="0"/>
              <a:t>Existing protection &amp; management</a:t>
            </a:r>
            <a:endParaRPr lang="en-A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57158" y="1600200"/>
            <a:ext cx="4138642" cy="4525963"/>
          </a:xfrm>
        </p:spPr>
        <p:txBody>
          <a:bodyPr>
            <a:normAutofit fontScale="92500" lnSpcReduction="20000"/>
          </a:bodyPr>
          <a:lstStyle/>
          <a:p>
            <a:pPr lvl="0">
              <a:spcAft>
                <a:spcPts val="600"/>
              </a:spcAft>
              <a:buFont typeface="Arial" pitchFamily="34" charset="0"/>
              <a:buChar char="•"/>
            </a:pPr>
            <a:r>
              <a:rPr lang="en-AU" dirty="0" smtClean="0"/>
              <a:t>biodiversity protection</a:t>
            </a:r>
          </a:p>
          <a:p>
            <a:pPr>
              <a:spcAft>
                <a:spcPts val="600"/>
              </a:spcAft>
              <a:buFont typeface="Arial" pitchFamily="34" charset="0"/>
              <a:buChar char="•"/>
            </a:pPr>
            <a:r>
              <a:rPr lang="en-AU" dirty="0" smtClean="0"/>
              <a:t>heritage</a:t>
            </a:r>
          </a:p>
          <a:p>
            <a:pPr>
              <a:spcAft>
                <a:spcPts val="600"/>
              </a:spcAft>
            </a:pPr>
            <a:endParaRPr lang="en-AU" dirty="0" smtClean="0"/>
          </a:p>
          <a:p>
            <a:pPr lvl="0">
              <a:spcAft>
                <a:spcPts val="600"/>
              </a:spcAft>
              <a:buFont typeface="Arial" pitchFamily="34" charset="0"/>
              <a:buChar char="•"/>
            </a:pPr>
            <a:r>
              <a:rPr lang="en-AU" dirty="0" smtClean="0">
                <a:solidFill>
                  <a:schemeClr val="accent1">
                    <a:lumMod val="75000"/>
                  </a:schemeClr>
                </a:solidFill>
              </a:rPr>
              <a:t>water quality</a:t>
            </a:r>
            <a:endParaRPr lang="en-AU" dirty="0" smtClean="0"/>
          </a:p>
          <a:p>
            <a:pPr lvl="0">
              <a:spcAft>
                <a:spcPts val="600"/>
              </a:spcAft>
              <a:buFont typeface="Arial" pitchFamily="34" charset="0"/>
              <a:buChar char="•"/>
            </a:pPr>
            <a:r>
              <a:rPr lang="en-AU" dirty="0" smtClean="0">
                <a:solidFill>
                  <a:schemeClr val="accent1">
                    <a:lumMod val="75000"/>
                  </a:schemeClr>
                </a:solidFill>
              </a:rPr>
              <a:t>climate change</a:t>
            </a:r>
          </a:p>
          <a:p>
            <a:pPr lvl="0">
              <a:spcAft>
                <a:spcPts val="600"/>
              </a:spcAft>
              <a:buFont typeface="Arial" pitchFamily="34" charset="0"/>
              <a:buChar char="•"/>
            </a:pPr>
            <a:r>
              <a:rPr lang="en-AU" dirty="0" smtClean="0">
                <a:solidFill>
                  <a:schemeClr val="accent1">
                    <a:lumMod val="75000"/>
                  </a:schemeClr>
                </a:solidFill>
              </a:rPr>
              <a:t>coastal development</a:t>
            </a:r>
          </a:p>
          <a:p>
            <a:pPr>
              <a:spcAft>
                <a:spcPts val="600"/>
              </a:spcAft>
              <a:buFont typeface="Arial" pitchFamily="34" charset="0"/>
              <a:buChar char="•"/>
            </a:pPr>
            <a:endParaRPr lang="en-AU" dirty="0"/>
          </a:p>
        </p:txBody>
      </p:sp>
      <p:sp>
        <p:nvSpPr>
          <p:cNvPr id="3" name="Content Placeholder 2"/>
          <p:cNvSpPr>
            <a:spLocks noGrp="1"/>
          </p:cNvSpPr>
          <p:nvPr>
            <p:ph sz="half" idx="2"/>
          </p:nvPr>
        </p:nvSpPr>
        <p:spPr/>
        <p:txBody>
          <a:bodyPr>
            <a:normAutofit fontScale="92500" lnSpcReduction="20000"/>
          </a:bodyPr>
          <a:lstStyle/>
          <a:p>
            <a:pPr lvl="0">
              <a:spcAft>
                <a:spcPts val="600"/>
              </a:spcAft>
              <a:buFont typeface="Arial" pitchFamily="34" charset="0"/>
              <a:buChar char="•"/>
            </a:pPr>
            <a:r>
              <a:rPr lang="en-AU" dirty="0" smtClean="0">
                <a:solidFill>
                  <a:srgbClr val="0070C0"/>
                </a:solidFill>
              </a:rPr>
              <a:t>commercial marine tourism</a:t>
            </a:r>
          </a:p>
          <a:p>
            <a:pPr lvl="0">
              <a:spcAft>
                <a:spcPts val="600"/>
              </a:spcAft>
              <a:buFont typeface="Arial" pitchFamily="34" charset="0"/>
              <a:buChar char="•"/>
            </a:pPr>
            <a:r>
              <a:rPr lang="en-AU" dirty="0" smtClean="0">
                <a:solidFill>
                  <a:srgbClr val="0070C0"/>
                </a:solidFill>
              </a:rPr>
              <a:t>defence</a:t>
            </a:r>
          </a:p>
          <a:p>
            <a:pPr lvl="0">
              <a:spcAft>
                <a:spcPts val="600"/>
              </a:spcAft>
              <a:buFont typeface="Arial" pitchFamily="34" charset="0"/>
              <a:buChar char="•"/>
            </a:pPr>
            <a:r>
              <a:rPr lang="en-AU" dirty="0" smtClean="0">
                <a:solidFill>
                  <a:srgbClr val="0070C0"/>
                </a:solidFill>
              </a:rPr>
              <a:t>fishing (commercial &amp; recreational)</a:t>
            </a:r>
          </a:p>
          <a:p>
            <a:pPr lvl="0">
              <a:spcAft>
                <a:spcPts val="600"/>
              </a:spcAft>
              <a:buFont typeface="Arial" pitchFamily="34" charset="0"/>
              <a:buChar char="•"/>
            </a:pPr>
            <a:r>
              <a:rPr lang="en-AU" dirty="0" smtClean="0">
                <a:solidFill>
                  <a:srgbClr val="0070C0"/>
                </a:solidFill>
              </a:rPr>
              <a:t>ports &amp; shipping</a:t>
            </a:r>
          </a:p>
          <a:p>
            <a:pPr lvl="0">
              <a:spcAft>
                <a:spcPts val="600"/>
              </a:spcAft>
              <a:buFont typeface="Arial" pitchFamily="34" charset="0"/>
              <a:buChar char="•"/>
            </a:pPr>
            <a:r>
              <a:rPr lang="en-AU" dirty="0" smtClean="0">
                <a:solidFill>
                  <a:srgbClr val="0070C0"/>
                </a:solidFill>
              </a:rPr>
              <a:t>recreation (not including fishing)</a:t>
            </a:r>
          </a:p>
          <a:p>
            <a:pPr lvl="0">
              <a:spcAft>
                <a:spcPts val="600"/>
              </a:spcAft>
              <a:buFont typeface="Arial" pitchFamily="34" charset="0"/>
              <a:buChar char="•"/>
            </a:pPr>
            <a:r>
              <a:rPr lang="en-AU" dirty="0" smtClean="0">
                <a:solidFill>
                  <a:srgbClr val="0070C0"/>
                </a:solidFill>
              </a:rPr>
              <a:t>scientific research</a:t>
            </a:r>
          </a:p>
          <a:p>
            <a:pPr lvl="0">
              <a:spcAft>
                <a:spcPts val="600"/>
              </a:spcAft>
              <a:buFont typeface="Arial" pitchFamily="34" charset="0"/>
              <a:buChar char="•"/>
            </a:pPr>
            <a:r>
              <a:rPr lang="en-AU" dirty="0" smtClean="0">
                <a:solidFill>
                  <a:srgbClr val="0070C0"/>
                </a:solidFill>
              </a:rPr>
              <a:t>traditional (indigenous) use of marine resources</a:t>
            </a:r>
          </a:p>
          <a:p>
            <a:endParaRPr lang="en-AU" dirty="0"/>
          </a:p>
        </p:txBody>
      </p:sp>
      <p:sp>
        <p:nvSpPr>
          <p:cNvPr id="4" name="Title 3"/>
          <p:cNvSpPr>
            <a:spLocks noGrp="1"/>
          </p:cNvSpPr>
          <p:nvPr>
            <p:ph type="title"/>
          </p:nvPr>
        </p:nvSpPr>
        <p:spPr/>
        <p:txBody>
          <a:bodyPr/>
          <a:lstStyle/>
          <a:p>
            <a:r>
              <a:rPr lang="en-AU" dirty="0" smtClean="0"/>
              <a:t>Management topics</a:t>
            </a:r>
            <a:endParaRPr lang="en-AU" dirty="0"/>
          </a:p>
        </p:txBody>
      </p:sp>
      <p:pic>
        <p:nvPicPr>
          <p:cNvPr id="349186" name="Picture 2" descr="\\Umparra\incident_management\SHEN NENG 1\Environment and Science\ESC\Images\Casualty_aerial_R Reichelt 4 April 2010\DSCF0057.JPG"/>
          <p:cNvPicPr>
            <a:picLocks noChangeAspect="1" noChangeArrowheads="1"/>
          </p:cNvPicPr>
          <p:nvPr/>
        </p:nvPicPr>
        <p:blipFill>
          <a:blip r:embed="rId3" cstate="screen"/>
          <a:srcRect/>
          <a:stretch>
            <a:fillRect/>
          </a:stretch>
        </p:blipFill>
        <p:spPr bwMode="auto">
          <a:xfrm>
            <a:off x="1187624" y="4365104"/>
            <a:ext cx="2736304" cy="2052228"/>
          </a:xfrm>
          <a:prstGeom prst="rect">
            <a:avLst/>
          </a:prstGeom>
          <a:noFill/>
          <a:ln w="38100">
            <a:solidFill>
              <a:schemeClr val="tx1"/>
            </a:solidFill>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772816"/>
            <a:ext cx="5221244" cy="2664296"/>
          </a:xfrm>
        </p:spPr>
        <p:txBody>
          <a:bodyPr>
            <a:normAutofit/>
          </a:bodyPr>
          <a:lstStyle/>
          <a:p>
            <a:pPr indent="0">
              <a:spcAft>
                <a:spcPts val="1200"/>
              </a:spcAft>
            </a:pPr>
            <a:r>
              <a:rPr lang="en-AU" sz="2200" i="1" dirty="0" smtClean="0">
                <a:solidFill>
                  <a:srgbClr val="2A5972"/>
                </a:solidFill>
              </a:rPr>
              <a:t>"The outlook for the Great Barrier Reef ecosystem is at a crossroad, and it is decisions made in the next few years that are likely to determine its long-term future"</a:t>
            </a:r>
          </a:p>
          <a:p>
            <a:pPr indent="0">
              <a:spcAft>
                <a:spcPts val="1200"/>
              </a:spcAft>
            </a:pPr>
            <a:endParaRPr lang="en-AU" sz="2100" b="0" i="1" dirty="0" smtClean="0"/>
          </a:p>
          <a:p>
            <a:endParaRPr lang="en-AU" dirty="0"/>
          </a:p>
        </p:txBody>
      </p:sp>
      <p:sp>
        <p:nvSpPr>
          <p:cNvPr id="3" name="Title 2"/>
          <p:cNvSpPr>
            <a:spLocks noGrp="1"/>
          </p:cNvSpPr>
          <p:nvPr>
            <p:ph type="title"/>
          </p:nvPr>
        </p:nvSpPr>
        <p:spPr>
          <a:xfrm>
            <a:off x="457200" y="571481"/>
            <a:ext cx="4829180" cy="642943"/>
          </a:xfrm>
        </p:spPr>
        <p:txBody>
          <a:bodyPr>
            <a:normAutofit fontScale="90000"/>
          </a:bodyPr>
          <a:lstStyle/>
          <a:p>
            <a:pPr lvl="0"/>
            <a:r>
              <a:rPr lang="en-AU" sz="2700" dirty="0" smtClean="0">
                <a:effectLst>
                  <a:outerShdw blurRad="38100" dist="38100" dir="2700000" algn="tl">
                    <a:srgbClr val="000000">
                      <a:alpha val="43137"/>
                    </a:srgbClr>
                  </a:outerShdw>
                </a:effectLst>
              </a:rPr>
              <a:t>Overall Outlook 2009 </a:t>
            </a:r>
            <a:r>
              <a:rPr lang="en-AU" dirty="0" smtClean="0"/>
              <a:t/>
            </a:r>
            <a:br>
              <a:rPr lang="en-AU" dirty="0" smtClean="0"/>
            </a:br>
            <a:endParaRPr lang="en-AU" dirty="0"/>
          </a:p>
        </p:txBody>
      </p:sp>
      <p:pic>
        <p:nvPicPr>
          <p:cNvPr id="9" name="Picture 2"/>
          <p:cNvPicPr>
            <a:picLocks noChangeAspect="1" noChangeArrowheads="1"/>
          </p:cNvPicPr>
          <p:nvPr/>
        </p:nvPicPr>
        <p:blipFill>
          <a:blip r:embed="rId3" cstate="screen"/>
          <a:srcRect/>
          <a:stretch>
            <a:fillRect/>
          </a:stretch>
        </p:blipFill>
        <p:spPr bwMode="auto">
          <a:xfrm>
            <a:off x="5724128" y="1484784"/>
            <a:ext cx="3240360" cy="5169108"/>
          </a:xfrm>
          <a:prstGeom prst="rect">
            <a:avLst/>
          </a:prstGeom>
          <a:noFill/>
          <a:ln w="38100">
            <a:solidFill>
              <a:schemeClr val="tx1"/>
            </a:solidFill>
            <a:miter lim="800000"/>
            <a:headEnd/>
            <a:tailEnd/>
          </a:ln>
          <a:effectLst/>
        </p:spPr>
      </p:pic>
      <p:pic>
        <p:nvPicPr>
          <p:cNvPr id="326657" name="Picture 1" descr="G:\LMcC My Documents\My Pictures\WorkPhotos\LMcWorkPhotoImagesOriginal\Herbivores cropped.jpg"/>
          <p:cNvPicPr>
            <a:picLocks noChangeAspect="1" noChangeArrowheads="1"/>
          </p:cNvPicPr>
          <p:nvPr/>
        </p:nvPicPr>
        <p:blipFill>
          <a:blip r:embed="rId4" cstate="screen"/>
          <a:srcRect/>
          <a:stretch>
            <a:fillRect/>
          </a:stretch>
        </p:blipFill>
        <p:spPr bwMode="auto">
          <a:xfrm>
            <a:off x="971600" y="4509120"/>
            <a:ext cx="3306837" cy="2102954"/>
          </a:xfrm>
          <a:prstGeom prst="rect">
            <a:avLst/>
          </a:prstGeom>
          <a:noFill/>
          <a:ln w="38100">
            <a:solidFill>
              <a:schemeClr val="tx1"/>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008" y="332656"/>
            <a:ext cx="5436096" cy="642943"/>
          </a:xfrm>
        </p:spPr>
        <p:txBody>
          <a:bodyPr/>
          <a:lstStyle/>
          <a:p>
            <a:r>
              <a:rPr lang="en-US" sz="2400" dirty="0" smtClean="0">
                <a:effectLst>
                  <a:outerShdw blurRad="38100" dist="38100" dir="2700000" algn="tl">
                    <a:srgbClr val="000000">
                      <a:alpha val="43137"/>
                    </a:srgbClr>
                  </a:outerShdw>
                </a:effectLst>
              </a:rPr>
              <a:t>Emerging issues –</a:t>
            </a:r>
            <a:br>
              <a:rPr lang="en-US" sz="2400" dirty="0" smtClean="0">
                <a:effectLst>
                  <a:outerShdw blurRad="38100" dist="38100" dir="2700000" algn="tl">
                    <a:srgbClr val="000000">
                      <a:alpha val="43137"/>
                    </a:srgbClr>
                  </a:outerShdw>
                </a:effectLst>
              </a:rPr>
            </a:br>
            <a:r>
              <a:rPr lang="en-US" sz="2400" dirty="0" smtClean="0">
                <a:effectLst>
                  <a:outerShdw blurRad="38100" dist="38100" dir="2700000" algn="tl">
                    <a:srgbClr val="000000">
                      <a:alpha val="43137"/>
                    </a:srgbClr>
                  </a:outerShdw>
                </a:effectLst>
              </a:rPr>
              <a:t>Outlook 2009 </a:t>
            </a:r>
            <a:r>
              <a:rPr lang="en-US" sz="2400" dirty="0" smtClean="0">
                <a:effectLst>
                  <a:outerShdw blurRad="38100" dist="38100" dir="2700000" algn="tl">
                    <a:srgbClr val="000000">
                      <a:alpha val="43137"/>
                    </a:srgbClr>
                  </a:outerShdw>
                </a:effectLst>
                <a:sym typeface="Wingdings" pitchFamily="2" charset="2"/>
              </a:rPr>
              <a:t> Outlook 2014</a:t>
            </a:r>
            <a:endParaRPr lang="en-US" sz="2400" dirty="0">
              <a:effectLst>
                <a:outerShdw blurRad="38100" dist="38100" dir="2700000" algn="tl">
                  <a:srgbClr val="000000">
                    <a:alpha val="43137"/>
                  </a:srgbClr>
                </a:outerShdw>
              </a:effectLst>
            </a:endParaRPr>
          </a:p>
        </p:txBody>
      </p:sp>
      <p:sp>
        <p:nvSpPr>
          <p:cNvPr id="4" name="Content Placeholder 3"/>
          <p:cNvSpPr>
            <a:spLocks noGrp="1"/>
          </p:cNvSpPr>
          <p:nvPr>
            <p:ph type="body" sz="quarter" idx="10"/>
          </p:nvPr>
        </p:nvSpPr>
        <p:spPr>
          <a:xfrm>
            <a:off x="107504" y="1412776"/>
            <a:ext cx="8352928" cy="4320480"/>
          </a:xfrm>
          <a:prstGeom prst="rect">
            <a:avLst/>
          </a:prstGeom>
        </p:spPr>
        <p:txBody>
          <a:bodyPr>
            <a:noAutofit/>
          </a:bodyPr>
          <a:lstStyle/>
          <a:p>
            <a:pPr>
              <a:spcBef>
                <a:spcPts val="600"/>
              </a:spcBef>
              <a:spcAft>
                <a:spcPts val="600"/>
              </a:spcAft>
              <a:buFont typeface="Arial" pitchFamily="34" charset="0"/>
              <a:buChar char="•"/>
            </a:pPr>
            <a:r>
              <a:rPr lang="en-AU" sz="1800" dirty="0" smtClean="0">
                <a:solidFill>
                  <a:srgbClr val="2A5972"/>
                </a:solidFill>
                <a:cs typeface="Arial" pitchFamily="34" charset="0"/>
              </a:rPr>
              <a:t>Declines: corals; seagrasses; dugongs; turtles;</a:t>
            </a:r>
          </a:p>
          <a:p>
            <a:pPr>
              <a:spcBef>
                <a:spcPts val="600"/>
              </a:spcBef>
              <a:spcAft>
                <a:spcPts val="600"/>
              </a:spcAft>
              <a:buFont typeface="Arial" pitchFamily="34" charset="0"/>
              <a:buChar char="•"/>
            </a:pPr>
            <a:r>
              <a:rPr lang="en-AU" sz="1800" dirty="0" smtClean="0">
                <a:solidFill>
                  <a:srgbClr val="2A5972"/>
                </a:solidFill>
                <a:cs typeface="Arial" pitchFamily="34" charset="0"/>
              </a:rPr>
              <a:t>Accumulation of impacts:</a:t>
            </a:r>
            <a:br>
              <a:rPr lang="en-AU" sz="1800" dirty="0" smtClean="0">
                <a:solidFill>
                  <a:srgbClr val="2A5972"/>
                </a:solidFill>
                <a:cs typeface="Arial" pitchFamily="34" charset="0"/>
              </a:rPr>
            </a:br>
            <a:r>
              <a:rPr lang="en-AU" sz="1800" dirty="0" smtClean="0">
                <a:solidFill>
                  <a:srgbClr val="2A5972"/>
                </a:solidFill>
                <a:cs typeface="Arial" pitchFamily="34" charset="0"/>
              </a:rPr>
              <a:t>Need for coordinated, integrated management across issues, time, space... (carrying capacity / upper limits)</a:t>
            </a:r>
          </a:p>
          <a:p>
            <a:pPr>
              <a:spcBef>
                <a:spcPts val="600"/>
              </a:spcBef>
              <a:spcAft>
                <a:spcPts val="600"/>
              </a:spcAft>
              <a:buFont typeface="Arial" pitchFamily="34" charset="0"/>
              <a:buChar char="•"/>
            </a:pPr>
            <a:r>
              <a:rPr lang="en-AU" sz="1800" dirty="0" smtClean="0">
                <a:solidFill>
                  <a:srgbClr val="2A5972"/>
                </a:solidFill>
                <a:cs typeface="Arial" pitchFamily="34" charset="0"/>
              </a:rPr>
              <a:t>Unprecedented growth in coastal development – ports, shipping, urban &amp; mining/industrial</a:t>
            </a:r>
          </a:p>
          <a:p>
            <a:pPr>
              <a:spcBef>
                <a:spcPts val="600"/>
              </a:spcBef>
              <a:spcAft>
                <a:spcPts val="600"/>
              </a:spcAft>
              <a:buFont typeface="Arial" pitchFamily="34" charset="0"/>
              <a:buChar char="•"/>
            </a:pPr>
            <a:r>
              <a:rPr lang="en-AU" sz="1800" dirty="0" smtClean="0">
                <a:solidFill>
                  <a:srgbClr val="2A5972"/>
                </a:solidFill>
                <a:cs typeface="Arial" pitchFamily="34" charset="0"/>
              </a:rPr>
              <a:t>Pressures on inshore biodiversity</a:t>
            </a:r>
          </a:p>
          <a:p>
            <a:pPr>
              <a:spcBef>
                <a:spcPts val="600"/>
              </a:spcBef>
              <a:spcAft>
                <a:spcPts val="600"/>
              </a:spcAft>
              <a:buFont typeface="Arial" pitchFamily="34" charset="0"/>
              <a:buChar char="•"/>
            </a:pPr>
            <a:r>
              <a:rPr lang="en-AU" sz="1800" dirty="0" smtClean="0">
                <a:solidFill>
                  <a:srgbClr val="2A5972"/>
                </a:solidFill>
                <a:cs typeface="Arial" pitchFamily="34" charset="0"/>
              </a:rPr>
              <a:t>World Heritage Committee Concerns re: approval of port facilities within GBR World Heritage Area</a:t>
            </a:r>
          </a:p>
          <a:p>
            <a:pPr>
              <a:buFont typeface="Arial" pitchFamily="34" charset="0"/>
              <a:buChar char="•"/>
            </a:pPr>
            <a:r>
              <a:rPr lang="en-AU" sz="1800" dirty="0" smtClean="0">
                <a:cs typeface="Arial" pitchFamily="34" charset="0"/>
              </a:rPr>
              <a:t>Heritage</a:t>
            </a:r>
            <a:endParaRPr lang="en-AU" sz="2000" dirty="0" smtClean="0">
              <a:cs typeface="Arial" pitchFamily="34" charset="0"/>
            </a:endParaRPr>
          </a:p>
          <a:p>
            <a:pPr>
              <a:buFont typeface="Arial" pitchFamily="34" charset="0"/>
              <a:buChar char="•"/>
            </a:pPr>
            <a:r>
              <a:rPr lang="en-AU" sz="1800" dirty="0" smtClean="0">
                <a:solidFill>
                  <a:srgbClr val="2A5972"/>
                </a:solidFill>
                <a:cs typeface="Arial" pitchFamily="34" charset="0"/>
              </a:rPr>
              <a:t>Step</a:t>
            </a:r>
            <a:r>
              <a:rPr lang="en-AU" sz="1800" baseline="0" dirty="0" smtClean="0">
                <a:solidFill>
                  <a:srgbClr val="2A5972"/>
                </a:solidFill>
                <a:cs typeface="Arial" pitchFamily="34" charset="0"/>
              </a:rPr>
              <a:t> up in management of impacts for</a:t>
            </a:r>
            <a:r>
              <a:rPr lang="en-AU" sz="1800" dirty="0" smtClean="0">
                <a:solidFill>
                  <a:srgbClr val="2A5972"/>
                </a:solidFill>
                <a:cs typeface="Arial" pitchFamily="34" charset="0"/>
              </a:rPr>
              <a:t> long-term, large scale...</a:t>
            </a:r>
          </a:p>
          <a:p>
            <a:r>
              <a:rPr lang="en-AU" sz="2000" dirty="0" smtClean="0">
                <a:cs typeface="Arial" pitchFamily="34" charset="0"/>
              </a:rPr>
              <a:t> </a:t>
            </a:r>
            <a:endParaRPr lang="en-US" sz="2000" dirty="0">
              <a:cs typeface="Arial" pitchFamily="34" charset="0"/>
            </a:endParaRPr>
          </a:p>
        </p:txBody>
      </p:sp>
      <p:pic>
        <p:nvPicPr>
          <p:cNvPr id="13" name="Picture 12" descr="Townsvilledredge2.jpg"/>
          <p:cNvPicPr>
            <a:picLocks noChangeAspect="1"/>
          </p:cNvPicPr>
          <p:nvPr/>
        </p:nvPicPr>
        <p:blipFill>
          <a:blip r:embed="rId3" cstate="screen"/>
          <a:stretch>
            <a:fillRect/>
          </a:stretch>
        </p:blipFill>
        <p:spPr>
          <a:xfrm>
            <a:off x="7216352" y="5421644"/>
            <a:ext cx="1892151" cy="1436356"/>
          </a:xfrm>
          <a:prstGeom prst="rect">
            <a:avLst/>
          </a:prstGeom>
          <a:ln w="38100">
            <a:solidFill>
              <a:schemeClr val="tx1"/>
            </a:solidFill>
          </a:ln>
        </p:spPr>
      </p:pic>
      <p:pic>
        <p:nvPicPr>
          <p:cNvPr id="5" name="Picture 3" descr="\\Umparra\conservation\Powerpoint presentations\Images\Dugong\dugong swimming.jpg"/>
          <p:cNvPicPr>
            <a:picLocks noChangeAspect="1" noChangeArrowheads="1"/>
          </p:cNvPicPr>
          <p:nvPr/>
        </p:nvPicPr>
        <p:blipFill>
          <a:blip r:embed="rId4" cstate="screen"/>
          <a:srcRect/>
          <a:stretch>
            <a:fillRect/>
          </a:stretch>
        </p:blipFill>
        <p:spPr bwMode="auto">
          <a:xfrm>
            <a:off x="5011954" y="5423770"/>
            <a:ext cx="1936309" cy="1452233"/>
          </a:xfrm>
          <a:prstGeom prst="rect">
            <a:avLst/>
          </a:prstGeom>
          <a:noFill/>
          <a:ln w="38100">
            <a:solidFill>
              <a:schemeClr val="tx1"/>
            </a:solidFill>
            <a:miter lim="800000"/>
            <a:headEnd/>
            <a:tailEnd/>
          </a:ln>
        </p:spPr>
      </p:pic>
      <p:pic>
        <p:nvPicPr>
          <p:cNvPr id="6" name="Picture 5" descr="green turtle 18-12-13.tif"/>
          <p:cNvPicPr>
            <a:picLocks noChangeAspect="1"/>
          </p:cNvPicPr>
          <p:nvPr/>
        </p:nvPicPr>
        <p:blipFill>
          <a:blip r:embed="rId5" cstate="screen"/>
          <a:srcRect/>
          <a:stretch>
            <a:fillRect/>
          </a:stretch>
        </p:blipFill>
        <p:spPr>
          <a:xfrm>
            <a:off x="2843808" y="5434184"/>
            <a:ext cx="1872210" cy="1423816"/>
          </a:xfrm>
          <a:prstGeom prst="rect">
            <a:avLst/>
          </a:prstGeom>
          <a:ln w="38100">
            <a:solidFill>
              <a:schemeClr val="tx1"/>
            </a:solid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404664"/>
            <a:ext cx="5544616" cy="714380"/>
          </a:xfrm>
        </p:spPr>
        <p:txBody>
          <a:bodyPr>
            <a:noAutofit/>
          </a:bodyPr>
          <a:lstStyle/>
          <a:p>
            <a:r>
              <a:rPr lang="en-AU" dirty="0" smtClean="0">
                <a:effectLst>
                  <a:outerShdw blurRad="38100" dist="38100" dir="2700000" algn="tl">
                    <a:srgbClr val="000000">
                      <a:alpha val="43137"/>
                    </a:srgbClr>
                  </a:outerShdw>
                </a:effectLst>
              </a:rPr>
              <a:t>GBR Strategic Assessment</a:t>
            </a:r>
            <a:endParaRPr lang="en-AU"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528" y="1600201"/>
            <a:ext cx="8363272" cy="4525963"/>
          </a:xfrm>
        </p:spPr>
        <p:txBody>
          <a:bodyPr/>
          <a:lstStyle/>
          <a:p>
            <a:pPr marL="342900" indent="-342900" algn="l" defTabSz="914400" rtl="0" eaLnBrk="1" latinLnBrk="0" hangingPunct="1">
              <a:spcBef>
                <a:spcPts val="600"/>
              </a:spcBef>
              <a:spcAft>
                <a:spcPts val="600"/>
              </a:spcAft>
              <a:buFont typeface="Arial" pitchFamily="34" charset="0"/>
              <a:buChar char="•"/>
              <a:tabLst>
                <a:tab pos="450850" algn="l"/>
              </a:tabLst>
            </a:pPr>
            <a:r>
              <a:rPr lang="en-AU" sz="2000" b="1" kern="1200" dirty="0" smtClean="0">
                <a:solidFill>
                  <a:srgbClr val="2A5972"/>
                </a:solidFill>
                <a:latin typeface="Verdana" pitchFamily="34" charset="0"/>
                <a:ea typeface="+mn-ea"/>
                <a:cs typeface="Arial" pitchFamily="34" charset="0"/>
              </a:rPr>
              <a:t>Provide overarching assessment of effectiveness of management arrangements to protect Great Barrier Reef values</a:t>
            </a:r>
          </a:p>
          <a:p>
            <a:pPr marL="342900" indent="-342900" algn="l" defTabSz="914400" rtl="0" eaLnBrk="1" latinLnBrk="0" hangingPunct="1">
              <a:spcBef>
                <a:spcPts val="600"/>
              </a:spcBef>
              <a:spcAft>
                <a:spcPts val="600"/>
              </a:spcAft>
              <a:buFont typeface="Arial" pitchFamily="34" charset="0"/>
              <a:buChar char="•"/>
              <a:tabLst>
                <a:tab pos="450850" algn="l"/>
              </a:tabLst>
            </a:pPr>
            <a:r>
              <a:rPr lang="en-AU" sz="2000" b="1" kern="1200" dirty="0" smtClean="0">
                <a:solidFill>
                  <a:srgbClr val="2A5972"/>
                </a:solidFill>
                <a:latin typeface="Verdana" pitchFamily="34" charset="0"/>
                <a:ea typeface="+mn-ea"/>
                <a:cs typeface="Arial" pitchFamily="34" charset="0"/>
              </a:rPr>
              <a:t>GBRMPA (marine) &amp; State (Queensland) components</a:t>
            </a:r>
          </a:p>
          <a:p>
            <a:pPr marL="342900" indent="-342900" algn="l" defTabSz="914400" rtl="0" eaLnBrk="1" latinLnBrk="0" hangingPunct="1">
              <a:spcBef>
                <a:spcPts val="600"/>
              </a:spcBef>
              <a:spcAft>
                <a:spcPts val="600"/>
              </a:spcAft>
              <a:buFont typeface="Arial" pitchFamily="34" charset="0"/>
              <a:buChar char="•"/>
              <a:tabLst>
                <a:tab pos="450850" algn="l"/>
              </a:tabLst>
            </a:pPr>
            <a:r>
              <a:rPr lang="en-AU" sz="2000" b="1" kern="1200" dirty="0" smtClean="0">
                <a:solidFill>
                  <a:srgbClr val="2A5972"/>
                </a:solidFill>
                <a:latin typeface="Verdana" pitchFamily="34" charset="0"/>
                <a:ea typeface="+mn-ea"/>
                <a:cs typeface="Arial" pitchFamily="34" charset="0"/>
              </a:rPr>
              <a:t>to examine </a:t>
            </a:r>
            <a:r>
              <a:rPr lang="en-AU" sz="2000" b="1" i="1" u="sng" kern="1200" dirty="0" smtClean="0">
                <a:solidFill>
                  <a:srgbClr val="2A5972"/>
                </a:solidFill>
                <a:latin typeface="Verdana" pitchFamily="34" charset="0"/>
                <a:ea typeface="+mn-ea"/>
                <a:cs typeface="Arial" pitchFamily="34" charset="0"/>
              </a:rPr>
              <a:t>cumulative</a:t>
            </a:r>
            <a:r>
              <a:rPr lang="en-AU" sz="2000" b="1" kern="1200" dirty="0" smtClean="0">
                <a:solidFill>
                  <a:srgbClr val="2A5972"/>
                </a:solidFill>
                <a:latin typeface="Verdana" pitchFamily="34" charset="0"/>
                <a:ea typeface="+mn-ea"/>
                <a:cs typeface="Arial" pitchFamily="34" charset="0"/>
              </a:rPr>
              <a:t> impacts on values </a:t>
            </a:r>
            <a:br>
              <a:rPr lang="en-AU" sz="2000" b="1" kern="1200" dirty="0" smtClean="0">
                <a:solidFill>
                  <a:srgbClr val="2A5972"/>
                </a:solidFill>
                <a:latin typeface="Verdana" pitchFamily="34" charset="0"/>
                <a:ea typeface="+mn-ea"/>
                <a:cs typeface="Arial" pitchFamily="34" charset="0"/>
              </a:rPr>
            </a:br>
            <a:r>
              <a:rPr lang="en-AU" sz="2000" b="1" kern="1200" dirty="0" smtClean="0">
                <a:solidFill>
                  <a:srgbClr val="2A5972"/>
                </a:solidFill>
                <a:latin typeface="Verdana" pitchFamily="34" charset="0"/>
                <a:ea typeface="+mn-ea"/>
                <a:cs typeface="Arial" pitchFamily="34" charset="0"/>
              </a:rPr>
              <a:t>– multiple pressures from multiple activities</a:t>
            </a:r>
            <a:br>
              <a:rPr lang="en-AU" sz="2000" b="1" kern="1200" dirty="0" smtClean="0">
                <a:solidFill>
                  <a:srgbClr val="2A5972"/>
                </a:solidFill>
                <a:latin typeface="Verdana" pitchFamily="34" charset="0"/>
                <a:ea typeface="+mn-ea"/>
                <a:cs typeface="Arial" pitchFamily="34" charset="0"/>
              </a:rPr>
            </a:br>
            <a:r>
              <a:rPr lang="en-AU" sz="2000" b="1" kern="1200" dirty="0" smtClean="0">
                <a:solidFill>
                  <a:srgbClr val="2A5972"/>
                </a:solidFill>
                <a:latin typeface="Verdana" pitchFamily="34" charset="0"/>
                <a:ea typeface="+mn-ea"/>
                <a:cs typeface="Arial" pitchFamily="34" charset="0"/>
              </a:rPr>
              <a:t>– rather than project by project assessments</a:t>
            </a:r>
          </a:p>
          <a:p>
            <a:pPr marL="342900" indent="-342900" algn="l" defTabSz="914400" rtl="0" eaLnBrk="1" latinLnBrk="0" hangingPunct="1">
              <a:spcBef>
                <a:spcPts val="600"/>
              </a:spcBef>
              <a:spcAft>
                <a:spcPts val="600"/>
              </a:spcAft>
              <a:buFont typeface="Arial" pitchFamily="34" charset="0"/>
              <a:buChar char="•"/>
              <a:tabLst>
                <a:tab pos="450850" algn="l"/>
              </a:tabLst>
            </a:pPr>
            <a:r>
              <a:rPr lang="en-AU" sz="2000" b="1" kern="1200" dirty="0" smtClean="0">
                <a:solidFill>
                  <a:srgbClr val="2A5972"/>
                </a:solidFill>
                <a:latin typeface="Verdana" pitchFamily="34" charset="0"/>
                <a:ea typeface="+mn-ea"/>
                <a:cs typeface="Arial" pitchFamily="34" charset="0"/>
              </a:rPr>
              <a:t>Ensure that management tools used are most effectively tackling the range</a:t>
            </a:r>
            <a:br>
              <a:rPr lang="en-AU" sz="2000" b="1" kern="1200" dirty="0" smtClean="0">
                <a:solidFill>
                  <a:srgbClr val="2A5972"/>
                </a:solidFill>
                <a:latin typeface="Verdana" pitchFamily="34" charset="0"/>
                <a:ea typeface="+mn-ea"/>
                <a:cs typeface="Arial" pitchFamily="34" charset="0"/>
              </a:rPr>
            </a:br>
            <a:r>
              <a:rPr lang="en-AU" sz="2000" b="1" kern="1200" dirty="0" smtClean="0">
                <a:solidFill>
                  <a:srgbClr val="2A5972"/>
                </a:solidFill>
                <a:latin typeface="Verdana" pitchFamily="34" charset="0"/>
                <a:ea typeface="+mn-ea"/>
                <a:cs typeface="Arial" pitchFamily="34" charset="0"/>
              </a:rPr>
              <a:t>of pressures</a:t>
            </a:r>
            <a:r>
              <a:rPr lang="en-AU" sz="2000" dirty="0" smtClean="0">
                <a:cs typeface="Arial" pitchFamily="34" charset="0"/>
              </a:rPr>
              <a:t> </a:t>
            </a:r>
            <a:r>
              <a:rPr lang="en-AU" sz="2000" b="1" kern="1200" dirty="0" smtClean="0">
                <a:solidFill>
                  <a:srgbClr val="2A5972"/>
                </a:solidFill>
                <a:latin typeface="Verdana" pitchFamily="34" charset="0"/>
                <a:ea typeface="+mn-ea"/>
                <a:cs typeface="Arial" pitchFamily="34" charset="0"/>
              </a:rPr>
              <a:t>on values</a:t>
            </a:r>
          </a:p>
          <a:p>
            <a:pPr>
              <a:spcBef>
                <a:spcPts val="600"/>
              </a:spcBef>
              <a:spcAft>
                <a:spcPts val="600"/>
              </a:spcAft>
              <a:buFont typeface="Arial" pitchFamily="34" charset="0"/>
              <a:buChar char="•"/>
              <a:tabLst>
                <a:tab pos="450850" algn="l"/>
              </a:tabLst>
            </a:pPr>
            <a:r>
              <a:rPr lang="en-AU" sz="2000" dirty="0" smtClean="0">
                <a:cs typeface="Arial" pitchFamily="34" charset="0"/>
              </a:rPr>
              <a:t>Strongly linked to 5 year </a:t>
            </a:r>
            <a:br>
              <a:rPr lang="en-AU" sz="2000" dirty="0" smtClean="0">
                <a:cs typeface="Arial" pitchFamily="34" charset="0"/>
              </a:rPr>
            </a:br>
            <a:r>
              <a:rPr lang="en-AU" sz="2000" dirty="0" smtClean="0">
                <a:cs typeface="Arial" pitchFamily="34" charset="0"/>
              </a:rPr>
              <a:t>Outlook Report cycle.</a:t>
            </a:r>
            <a:endParaRPr lang="en-AU" sz="2000" b="1" kern="1200" dirty="0" smtClean="0">
              <a:solidFill>
                <a:srgbClr val="2A5972"/>
              </a:solidFill>
              <a:latin typeface="Verdana" pitchFamily="34" charset="0"/>
              <a:ea typeface="+mn-ea"/>
              <a:cs typeface="Arial" pitchFamily="34" charset="0"/>
            </a:endParaRPr>
          </a:p>
        </p:txBody>
      </p:sp>
      <p:pic>
        <p:nvPicPr>
          <p:cNvPr id="6" name="Picture 10"/>
          <p:cNvPicPr>
            <a:picLocks noChangeAspect="1" noChangeArrowheads="1"/>
          </p:cNvPicPr>
          <p:nvPr/>
        </p:nvPicPr>
        <p:blipFill>
          <a:blip r:embed="rId3" cstate="screen"/>
          <a:srcRect/>
          <a:stretch>
            <a:fillRect/>
          </a:stretch>
        </p:blipFill>
        <p:spPr bwMode="auto">
          <a:xfrm>
            <a:off x="5076056" y="4941168"/>
            <a:ext cx="3289746" cy="1730805"/>
          </a:xfrm>
          <a:prstGeom prst="rect">
            <a:avLst/>
          </a:prstGeom>
          <a:noFill/>
          <a:ln w="38100">
            <a:solidFill>
              <a:schemeClr val="tx1"/>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116632"/>
            <a:ext cx="6842125" cy="1143000"/>
          </a:xfrm>
        </p:spPr>
        <p:txBody>
          <a:bodyPr>
            <a:noAutofit/>
          </a:bodyPr>
          <a:lstStyle/>
          <a:p>
            <a:pPr eaLnBrk="1" hangingPunct="1"/>
            <a:r>
              <a:rPr lang="en-AU" sz="3200" dirty="0" smtClean="0"/>
              <a:t>Summary: </a:t>
            </a:r>
            <a:r>
              <a:rPr lang="en-AU" dirty="0" smtClean="0"/>
              <a:t>Adaptive management of the</a:t>
            </a:r>
            <a:br>
              <a:rPr lang="en-AU" dirty="0" smtClean="0"/>
            </a:br>
            <a:r>
              <a:rPr lang="en-AU" dirty="0" smtClean="0"/>
              <a:t>Great Barrier Reef</a:t>
            </a:r>
            <a:endParaRPr lang="en-AU" sz="3200" dirty="0" smtClean="0">
              <a:sym typeface="Wingdings" pitchFamily="2" charset="2"/>
            </a:endParaRPr>
          </a:p>
        </p:txBody>
      </p:sp>
      <p:sp>
        <p:nvSpPr>
          <p:cNvPr id="10244" name="Rectangle 3"/>
          <p:cNvSpPr>
            <a:spLocks noGrp="1" noChangeArrowheads="1"/>
          </p:cNvSpPr>
          <p:nvPr>
            <p:ph type="body" idx="1"/>
          </p:nvPr>
        </p:nvSpPr>
        <p:spPr>
          <a:xfrm>
            <a:off x="0" y="1620837"/>
            <a:ext cx="6223000" cy="5408563"/>
          </a:xfrm>
        </p:spPr>
        <p:txBody>
          <a:bodyPr>
            <a:normAutofit fontScale="92500" lnSpcReduction="10000"/>
          </a:bodyPr>
          <a:lstStyle/>
          <a:p>
            <a:pPr eaLnBrk="1" hangingPunct="1">
              <a:buFont typeface="Arial" pitchFamily="34" charset="0"/>
              <a:buChar char="•"/>
            </a:pPr>
            <a:r>
              <a:rPr lang="en-AU" dirty="0" smtClean="0">
                <a:sym typeface="Wingdings" pitchFamily="2" charset="2"/>
              </a:rPr>
              <a:t>5 yearly Outlook Report;</a:t>
            </a:r>
          </a:p>
          <a:p>
            <a:pPr eaLnBrk="1" hangingPunct="1">
              <a:buFont typeface="Arial" pitchFamily="34" charset="0"/>
              <a:buChar char="•"/>
            </a:pPr>
            <a:r>
              <a:rPr lang="en-AU" dirty="0" smtClean="0">
                <a:sym typeface="Wingdings" pitchFamily="2" charset="2"/>
              </a:rPr>
              <a:t>Strategic Assessment of management effectiveness;</a:t>
            </a:r>
          </a:p>
          <a:p>
            <a:pPr eaLnBrk="1" hangingPunct="1">
              <a:buFont typeface="Arial" pitchFamily="34" charset="0"/>
              <a:buChar char="•"/>
            </a:pPr>
            <a:r>
              <a:rPr lang="en-AU" dirty="0" smtClean="0">
                <a:sym typeface="Wingdings" pitchFamily="2" charset="2"/>
              </a:rPr>
              <a:t>Reef has declined;</a:t>
            </a:r>
          </a:p>
          <a:p>
            <a:pPr eaLnBrk="1" hangingPunct="1">
              <a:buFont typeface="Arial" pitchFamily="34" charset="0"/>
              <a:buChar char="•"/>
            </a:pPr>
            <a:r>
              <a:rPr lang="en-AU" dirty="0" smtClean="0">
                <a:sym typeface="Wingdings" pitchFamily="2" charset="2"/>
              </a:rPr>
              <a:t>Need a step-up in management</a:t>
            </a:r>
            <a:br>
              <a:rPr lang="en-AU" dirty="0" smtClean="0">
                <a:sym typeface="Wingdings" pitchFamily="2" charset="2"/>
              </a:rPr>
            </a:br>
            <a:r>
              <a:rPr lang="en-AU" dirty="0" smtClean="0">
                <a:sym typeface="Wingdings" pitchFamily="2" charset="2"/>
              </a:rPr>
              <a:t>to maintain values.</a:t>
            </a:r>
          </a:p>
          <a:p>
            <a:pPr eaLnBrk="1" hangingPunct="1">
              <a:buFont typeface="Arial" pitchFamily="34" charset="0"/>
              <a:buChar char="•"/>
            </a:pPr>
            <a:endParaRPr lang="en-AU" sz="1000" dirty="0" smtClean="0">
              <a:sym typeface="Wingdings" pitchFamily="2" charset="2"/>
            </a:endParaRPr>
          </a:p>
          <a:p>
            <a:pPr eaLnBrk="1" hangingPunct="1"/>
            <a:r>
              <a:rPr lang="en-AU" dirty="0" smtClean="0">
                <a:sym typeface="Wingdings" pitchFamily="2" charset="2"/>
              </a:rPr>
              <a:t>Reserve network:</a:t>
            </a:r>
          </a:p>
          <a:p>
            <a:pPr eaLnBrk="1" hangingPunct="1">
              <a:buFont typeface="Arial" pitchFamily="34" charset="0"/>
              <a:buChar char="•"/>
            </a:pPr>
            <a:r>
              <a:rPr lang="en-AU" dirty="0" smtClean="0">
                <a:sym typeface="Wingdings" pitchFamily="2" charset="2"/>
              </a:rPr>
              <a:t>Significant ecosystem benefits;</a:t>
            </a:r>
          </a:p>
          <a:p>
            <a:pPr eaLnBrk="1" hangingPunct="1">
              <a:buFont typeface="Arial" pitchFamily="34" charset="0"/>
              <a:buChar char="•"/>
            </a:pPr>
            <a:r>
              <a:rPr lang="en-AU" dirty="0" smtClean="0">
                <a:sym typeface="Wingdings" pitchFamily="2" charset="2"/>
              </a:rPr>
              <a:t>Probable benefits to tourism &amp; fisheries …</a:t>
            </a:r>
          </a:p>
          <a:p>
            <a:pPr eaLnBrk="1" hangingPunct="1">
              <a:buFont typeface="Arial" pitchFamily="34" charset="0"/>
              <a:buChar char="•"/>
            </a:pPr>
            <a:r>
              <a:rPr lang="en-AU" dirty="0" smtClean="0">
                <a:sym typeface="Wingdings" pitchFamily="2" charset="2"/>
              </a:rPr>
              <a:t>Highly Cost-effective…</a:t>
            </a:r>
          </a:p>
          <a:p>
            <a:pPr eaLnBrk="1" hangingPunct="1">
              <a:buFont typeface="Arial" pitchFamily="34" charset="0"/>
              <a:buChar char="•"/>
            </a:pPr>
            <a:r>
              <a:rPr lang="en-AU" dirty="0" smtClean="0">
                <a:sym typeface="Wingdings" pitchFamily="2" charset="2"/>
              </a:rPr>
              <a:t>1 part of package of </a:t>
            </a:r>
            <a:br>
              <a:rPr lang="en-AU" dirty="0" smtClean="0">
                <a:sym typeface="Wingdings" pitchFamily="2" charset="2"/>
              </a:rPr>
            </a:br>
            <a:r>
              <a:rPr lang="en-AU" dirty="0" smtClean="0">
                <a:sym typeface="Wingdings" pitchFamily="2" charset="2"/>
              </a:rPr>
              <a:t>complementary management</a:t>
            </a:r>
          </a:p>
          <a:p>
            <a:endParaRPr lang="en-AU" sz="1000" dirty="0" smtClean="0">
              <a:solidFill>
                <a:srgbClr val="FF0000"/>
              </a:solidFill>
              <a:sym typeface="Wingdings" pitchFamily="2" charset="2"/>
            </a:endParaRPr>
          </a:p>
          <a:p>
            <a:r>
              <a:rPr lang="en-AU" dirty="0" smtClean="0">
                <a:solidFill>
                  <a:srgbClr val="FF0000"/>
                </a:solidFill>
                <a:sym typeface="Wingdings" pitchFamily="2" charset="2"/>
              </a:rPr>
              <a:t> www.gbrmpa.gov.au</a:t>
            </a:r>
            <a:endParaRPr lang="en-AU" dirty="0" smtClean="0">
              <a:sym typeface="Wingdings" pitchFamily="2" charset="2"/>
            </a:endParaRPr>
          </a:p>
          <a:p>
            <a:pPr eaLnBrk="1" hangingPunct="1"/>
            <a:endParaRPr lang="en-AU" dirty="0" smtClean="0">
              <a:solidFill>
                <a:srgbClr val="FF0000"/>
              </a:solidFill>
              <a:sym typeface="Wingdings" pitchFamily="2" charset="2"/>
            </a:endParaRPr>
          </a:p>
        </p:txBody>
      </p:sp>
      <p:pic>
        <p:nvPicPr>
          <p:cNvPr id="10246" name="Picture 14"/>
          <p:cNvPicPr>
            <a:picLocks noChangeAspect="1" noChangeArrowheads="1"/>
          </p:cNvPicPr>
          <p:nvPr/>
        </p:nvPicPr>
        <p:blipFill>
          <a:blip r:embed="rId3" cstate="screen"/>
          <a:srcRect/>
          <a:stretch>
            <a:fillRect/>
          </a:stretch>
        </p:blipFill>
        <p:spPr bwMode="auto">
          <a:xfrm>
            <a:off x="6228184" y="5013176"/>
            <a:ext cx="2460625" cy="1597025"/>
          </a:xfrm>
          <a:prstGeom prst="rect">
            <a:avLst/>
          </a:prstGeom>
          <a:noFill/>
          <a:ln w="38100">
            <a:solidFill>
              <a:schemeClr val="tx1"/>
            </a:solidFill>
            <a:miter lim="800000"/>
            <a:headEnd/>
            <a:tailEnd/>
          </a:ln>
        </p:spPr>
      </p:pic>
      <p:pic>
        <p:nvPicPr>
          <p:cNvPr id="333825" name="Picture 1" descr="G:\LMcC My Documents\My Pictures\WorkPhotos\2011\Shen Neng &amp; Heron Island May 11\P1000330.JPG"/>
          <p:cNvPicPr>
            <a:picLocks noChangeAspect="1" noChangeArrowheads="1"/>
          </p:cNvPicPr>
          <p:nvPr/>
        </p:nvPicPr>
        <p:blipFill>
          <a:blip r:embed="rId4" cstate="print"/>
          <a:srcRect/>
          <a:stretch>
            <a:fillRect/>
          </a:stretch>
        </p:blipFill>
        <p:spPr bwMode="auto">
          <a:xfrm>
            <a:off x="6012159" y="1844824"/>
            <a:ext cx="2784309" cy="2088232"/>
          </a:xfrm>
          <a:prstGeom prst="rect">
            <a:avLst/>
          </a:prstGeom>
          <a:noFill/>
          <a:ln w="38100">
            <a:solidFill>
              <a:schemeClr val="tx1"/>
            </a:solidFill>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ewGBRMPA_templatete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BRMPA with phot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BRMPA no photos">
  <a:themeElements>
    <a:clrScheme name="GBRMPA">
      <a:dk1>
        <a:sysClr val="windowText" lastClr="000000"/>
      </a:dk1>
      <a:lt1>
        <a:sysClr val="window" lastClr="FFFFFF"/>
      </a:lt1>
      <a:dk2>
        <a:srgbClr val="000000"/>
      </a:dk2>
      <a:lt2>
        <a:srgbClr val="808080"/>
      </a:lt2>
      <a:accent1>
        <a:srgbClr val="00CC99"/>
      </a:accent1>
      <a:accent2>
        <a:srgbClr val="3333CC"/>
      </a:accent2>
      <a:accent3>
        <a:srgbClr val="FFFFFF"/>
      </a:accent3>
      <a:accent4>
        <a:srgbClr val="000000"/>
      </a:accent4>
      <a:accent5>
        <a:srgbClr val="AAE2CA"/>
      </a:accent5>
      <a:accent6>
        <a:srgbClr val="3333CC"/>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70BF3126C80242898BDC18E457E311" ma:contentTypeVersion="" ma:contentTypeDescription="Create a new document." ma:contentTypeScope="" ma:versionID="9cfe0a19c1042191e72d805fc15ef313">
  <xsd:schema xmlns:xsd="http://www.w3.org/2001/XMLSchema" xmlns:xs="http://www.w3.org/2001/XMLSchema" xmlns:p="http://schemas.microsoft.com/office/2006/metadata/properties" xmlns:ns2="f0ba0439-a9ff-401e-be68-e71b6291c8e9" targetNamespace="http://schemas.microsoft.com/office/2006/metadata/properties" ma:root="true" ma:fieldsID="3ca95acabeded896fb9c3b7e4d4f2e79" ns2:_="">
    <xsd:import namespace="f0ba0439-a9ff-401e-be68-e71b6291c8e9"/>
    <xsd:element name="properties">
      <xsd:complexType>
        <xsd:sequence>
          <xsd:element name="documentManagement">
            <xsd:complexType>
              <xsd:all>
                <xsd:element ref="ns2:Approved_x0020_By" minOccurs="0"/>
                <xsd:element ref="ns2:Last_x0020_Reviewed" minOccurs="0"/>
                <xsd:element ref="ns2:Next_x0020_Review" minOccurs="0"/>
                <xsd:element ref="ns2:Initial_x0020_Creation_x0020_Date" minOccurs="0"/>
                <xsd:element ref="ns2:Tags" minOccurs="0"/>
                <xsd:element ref="ns2:Brief_x0020_Descrip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ba0439-a9ff-401e-be68-e71b6291c8e9" elementFormDefault="qualified">
    <xsd:import namespace="http://schemas.microsoft.com/office/2006/documentManagement/types"/>
    <xsd:import namespace="http://schemas.microsoft.com/office/infopath/2007/PartnerControls"/>
    <xsd:element name="Approved_x0020_By" ma:index="8" nillable="true" ma:displayName="Approved By" ma:list="UserInfo" ma:SharePointGroup="0" ma:internalName="Approved_x0020_By"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_x0020_Reviewed" ma:index="9" nillable="true" ma:displayName="Last Reviewed" ma:format="DateOnly" ma:internalName="Last_x0020_Reviewed">
      <xsd:simpleType>
        <xsd:restriction base="dms:DateTime"/>
      </xsd:simpleType>
    </xsd:element>
    <xsd:element name="Next_x0020_Review" ma:index="10" nillable="true" ma:displayName="Next Review" ma:format="DateOnly" ma:internalName="Next_x0020_Review">
      <xsd:simpleType>
        <xsd:restriction base="dms:DateTime"/>
      </xsd:simpleType>
    </xsd:element>
    <xsd:element name="Initial_x0020_Creation_x0020_Date" ma:index="11" nillable="true" ma:displayName="Initial Creation Date" ma:format="DateOnly" ma:internalName="Initial_x0020_Creation_x0020_Date">
      <xsd:simpleType>
        <xsd:restriction base="dms:DateTime"/>
      </xsd:simpleType>
    </xsd:element>
    <xsd:element name="Tags" ma:index="12" nillable="true" ma:displayName="Tags" ma:internalName="Tags">
      <xsd:simpleType>
        <xsd:restriction base="dms:Note">
          <xsd:maxLength value="255"/>
        </xsd:restriction>
      </xsd:simpleType>
    </xsd:element>
    <xsd:element name="Brief_x0020_Description" ma:index="13" nillable="true" ma:displayName="Brief Description" ma:internalName="Brief_x0020_Description">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st_x0020_Reviewed xmlns="f0ba0439-a9ff-401e-be68-e71b6291c8e9" xsi:nil="true"/>
    <Initial_x0020_Creation_x0020_Date xmlns="f0ba0439-a9ff-401e-be68-e71b6291c8e9" xsi:nil="true"/>
    <Brief_x0020_Description xmlns="f0ba0439-a9ff-401e-be68-e71b6291c8e9" xsi:nil="true"/>
    <Approved_x0020_By xmlns="f0ba0439-a9ff-401e-be68-e71b6291c8e9">
      <UserInfo>
        <DisplayName/>
        <AccountId xsi:nil="true"/>
        <AccountType/>
      </UserInfo>
    </Approved_x0020_By>
    <Next_x0020_Review xmlns="f0ba0439-a9ff-401e-be68-e71b6291c8e9" xsi:nil="true"/>
    <Tags xmlns="f0ba0439-a9ff-401e-be68-e71b6291c8e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F3B2C8-A89D-47CD-82D2-717C19BF07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ba0439-a9ff-401e-be68-e71b6291c8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E063F5-C19C-484A-A52E-24E76B6BD254}">
  <ds:schemaRefs>
    <ds:schemaRef ds:uri="f0ba0439-a9ff-401e-be68-e71b6291c8e9"/>
    <ds:schemaRef ds:uri="http://schemas.microsoft.com/office/2006/documentManagement/types"/>
    <ds:schemaRef ds:uri="http://www.w3.org/XML/1998/namespace"/>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0E4DA9FA-A383-4384-A559-0DAEFDF043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NewGBRMPA_templateteal</Template>
  <TotalTime>5664</TotalTime>
  <Words>1153</Words>
  <Application>Microsoft Office PowerPoint</Application>
  <PresentationFormat>On-screen Show (4:3)</PresentationFormat>
  <Paragraphs>195</Paragraphs>
  <Slides>17</Slides>
  <Notes>16</Notes>
  <HiddenSlides>2</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17</vt:i4>
      </vt:variant>
    </vt:vector>
  </HeadingPairs>
  <TitlesOfParts>
    <vt:vector size="22" baseType="lpstr">
      <vt:lpstr>NewGBRMPA_templateteal</vt:lpstr>
      <vt:lpstr>GBRMPA with photos</vt:lpstr>
      <vt:lpstr>GBRMPA no photos</vt:lpstr>
      <vt:lpstr>Slide</vt:lpstr>
      <vt:lpstr>Chart</vt:lpstr>
      <vt:lpstr>Caring for The Great Barrier Reef Marine Park &amp; World Heritage Area</vt:lpstr>
      <vt:lpstr>Introduction</vt:lpstr>
      <vt:lpstr>Adaptive Management &amp; assessing effectiveness</vt:lpstr>
      <vt:lpstr>Great Barrier Reef Zoning (a global standard for             marine conservation)</vt:lpstr>
      <vt:lpstr>5 years on: review &amp;    synthesis of outcomes</vt:lpstr>
      <vt:lpstr>Outcomes: More, bigger fish in                protected areas…</vt:lpstr>
      <vt:lpstr>Ecosystem-wide benefits for fish: the network…</vt:lpstr>
      <vt:lpstr>Indirect effects:  Crown-of-thorns starfish reduced, &amp; coral increased…</vt:lpstr>
      <vt:lpstr>Social information:  Failure of collapse in recreational fishery</vt:lpstr>
      <vt:lpstr>Economics of reef management   (assumptions vs evidence)</vt:lpstr>
      <vt:lpstr>Outlook: Risks &amp; challenges</vt:lpstr>
      <vt:lpstr>Existing protection &amp; management</vt:lpstr>
      <vt:lpstr>Management topics</vt:lpstr>
      <vt:lpstr>Overall Outlook 2009  </vt:lpstr>
      <vt:lpstr>Emerging issues – Outlook 2009  Outlook 2014</vt:lpstr>
      <vt:lpstr>GBR Strategic Assessment</vt:lpstr>
      <vt:lpstr>Summary: Adaptive management of the Great Barrier Reef</vt:lpstr>
    </vt:vector>
  </TitlesOfParts>
  <Company>GBRMPA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ISSUE BEING COVERED</dc:title>
  <dc:creator>kirstind</dc:creator>
  <cp:lastModifiedBy>ruser</cp:lastModifiedBy>
  <cp:revision>265</cp:revision>
  <dcterms:created xsi:type="dcterms:W3CDTF">2012-02-15T22:15:06Z</dcterms:created>
  <dcterms:modified xsi:type="dcterms:W3CDTF">2012-07-08T07:06:12Z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0x010100DC70BF3126C80242898BDC18E457E311</vt:lpwstr>
  </property>
</Properties>
</file>